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sldIdLst>
    <p:sldId id="256"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300" r:id="rId42"/>
    <p:sldId id="298" r:id="rId43"/>
    <p:sldId id="299" r:id="rId44"/>
    <p:sldId id="260" r:id="rId45"/>
  </p:sldIdLst>
  <p:sldSz cx="12192000" cy="6858000"/>
  <p:notesSz cx="6858000" cy="9144000"/>
  <p:defaultTextStyle>
    <a:defPPr>
      <a:defRPr lang="es-CL"/>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FB6"/>
    <a:srgbClr val="048E8B"/>
    <a:srgbClr val="0F1A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varScale="1">
        <p:scale>
          <a:sx n="79" d="100"/>
          <a:sy n="79" d="100"/>
        </p:scale>
        <p:origin x="83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6" descr="Vista de una ciudad&#10;&#10;Descripción generada automáticamente">
            <a:extLst>
              <a:ext uri="{FF2B5EF4-FFF2-40B4-BE49-F238E27FC236}">
                <a16:creationId xmlns:a16="http://schemas.microsoft.com/office/drawing/2014/main" id="{57DC1BE3-9A7D-435C-93AC-6265B04D89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áfico 11">
            <a:extLst>
              <a:ext uri="{FF2B5EF4-FFF2-40B4-BE49-F238E27FC236}">
                <a16:creationId xmlns:a16="http://schemas.microsoft.com/office/drawing/2014/main" id="{F5F25CE4-1B68-4F0B-93D0-084DB89AA9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387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áfico 6">
            <a:extLst>
              <a:ext uri="{FF2B5EF4-FFF2-40B4-BE49-F238E27FC236}">
                <a16:creationId xmlns:a16="http://schemas.microsoft.com/office/drawing/2014/main" id="{8375CD10-A5B3-48E7-A2E8-86488CF4DF4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33813" y="2832100"/>
            <a:ext cx="835818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áfico 9">
            <a:extLst>
              <a:ext uri="{FF2B5EF4-FFF2-40B4-BE49-F238E27FC236}">
                <a16:creationId xmlns:a16="http://schemas.microsoft.com/office/drawing/2014/main" id="{1737C1F8-C0F7-4E61-B17D-E78E112C19A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90575" y="1463675"/>
            <a:ext cx="123825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áfico 10">
            <a:extLst>
              <a:ext uri="{FF2B5EF4-FFF2-40B4-BE49-F238E27FC236}">
                <a16:creationId xmlns:a16="http://schemas.microsoft.com/office/drawing/2014/main" id="{0095B449-8686-4605-AC9F-E9CF23F11F8C}"/>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52500" y="3989388"/>
            <a:ext cx="9144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áfico 15">
            <a:extLst>
              <a:ext uri="{FF2B5EF4-FFF2-40B4-BE49-F238E27FC236}">
                <a16:creationId xmlns:a16="http://schemas.microsoft.com/office/drawing/2014/main" id="{3FF214FC-B5E7-4867-A8A9-6F863AB5AC3D}"/>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875713" y="3840163"/>
            <a:ext cx="3930650"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ctrTitle"/>
          </p:nvPr>
        </p:nvSpPr>
        <p:spPr>
          <a:xfrm>
            <a:off x="3714750" y="1113314"/>
            <a:ext cx="7531005" cy="1709737"/>
          </a:xfrm>
          <a:prstGeom prst="rect">
            <a:avLst/>
          </a:prstGeom>
        </p:spPr>
        <p:txBody>
          <a:bodyPr anchor="b"/>
          <a:lstStyle>
            <a:lvl1pPr algn="l">
              <a:defRPr sz="4400">
                <a:solidFill>
                  <a:schemeClr val="bg1"/>
                </a:solidFill>
              </a:defRPr>
            </a:lvl1pPr>
          </a:lstStyle>
          <a:p>
            <a:r>
              <a:rPr lang="es-ES"/>
              <a:t>Haga clic para modificar el estilo de título del patrón</a:t>
            </a:r>
            <a:endParaRPr lang="es-CL"/>
          </a:p>
        </p:txBody>
      </p:sp>
      <p:sp>
        <p:nvSpPr>
          <p:cNvPr id="3" name="Subtítulo 2"/>
          <p:cNvSpPr>
            <a:spLocks noGrp="1"/>
          </p:cNvSpPr>
          <p:nvPr>
            <p:ph type="subTitle" idx="1"/>
          </p:nvPr>
        </p:nvSpPr>
        <p:spPr>
          <a:xfrm>
            <a:off x="3714750" y="5423227"/>
            <a:ext cx="7531005" cy="321459"/>
          </a:xfrm>
          <a:prstGeom prst="rect">
            <a:avLst/>
          </a:prstGeom>
        </p:spPr>
        <p:txBody>
          <a:bodyPr anchor="ctr">
            <a:noAutofit/>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19" name="Marcador de texto 18"/>
          <p:cNvSpPr>
            <a:spLocks noGrp="1"/>
          </p:cNvSpPr>
          <p:nvPr>
            <p:ph type="body" sz="quarter" idx="10"/>
          </p:nvPr>
        </p:nvSpPr>
        <p:spPr>
          <a:xfrm>
            <a:off x="3714750" y="4114810"/>
            <a:ext cx="7531005" cy="755650"/>
          </a:xfrm>
        </p:spPr>
        <p:txBody>
          <a:bodyPr anchor="ctr"/>
          <a:lstStyle>
            <a:lvl1pPr marL="0" indent="0">
              <a:buNone/>
              <a:defRPr>
                <a:solidFill>
                  <a:schemeClr val="bg1"/>
                </a:solidFill>
              </a:defRPr>
            </a:lvl1pPr>
            <a:lvl5pPr marL="1828800" indent="0">
              <a:buNone/>
              <a:defRPr>
                <a:solidFill>
                  <a:schemeClr val="bg1"/>
                </a:solidFill>
              </a:defRPr>
            </a:lvl5pPr>
          </a:lstStyle>
          <a:p>
            <a:pPr lvl="0"/>
            <a:r>
              <a:rPr lang="es-ES"/>
              <a:t>Haga clic para modificar el estilo de texto del patrón</a:t>
            </a:r>
          </a:p>
        </p:txBody>
      </p:sp>
    </p:spTree>
    <p:extLst>
      <p:ext uri="{BB962C8B-B14F-4D97-AF65-F5344CB8AC3E}">
        <p14:creationId xmlns:p14="http://schemas.microsoft.com/office/powerpoint/2010/main" val="2416456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9600" y="2174545"/>
            <a:ext cx="109728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8" name="Marcador de título 1"/>
          <p:cNvSpPr>
            <a:spLocks noGrp="1"/>
          </p:cNvSpPr>
          <p:nvPr>
            <p:ph type="title"/>
          </p:nvPr>
        </p:nvSpPr>
        <p:spPr>
          <a:xfrm>
            <a:off x="609601" y="293301"/>
            <a:ext cx="9867900" cy="697036"/>
          </a:xfrm>
          <a:prstGeom prst="rect">
            <a:avLst/>
          </a:prstGeom>
        </p:spPr>
        <p:txBody>
          <a:bodyPr/>
          <a:lstStyle/>
          <a:p>
            <a:endParaRPr lang="es-CL"/>
          </a:p>
        </p:txBody>
      </p:sp>
    </p:spTree>
    <p:extLst>
      <p:ext uri="{BB962C8B-B14F-4D97-AF65-F5344CB8AC3E}">
        <p14:creationId xmlns:p14="http://schemas.microsoft.com/office/powerpoint/2010/main" val="66888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illas">
    <p:spTree>
      <p:nvGrpSpPr>
        <p:cNvPr id="1" name=""/>
        <p:cNvGrpSpPr/>
        <p:nvPr/>
      </p:nvGrpSpPr>
      <p:grpSpPr>
        <a:xfrm>
          <a:off x="0" y="0"/>
          <a:ext cx="0" cy="0"/>
          <a:chOff x="0" y="0"/>
          <a:chExt cx="0" cy="0"/>
        </a:xfrm>
      </p:grpSpPr>
      <p:pic>
        <p:nvPicPr>
          <p:cNvPr id="5" name="Gráfico 7">
            <a:extLst>
              <a:ext uri="{FF2B5EF4-FFF2-40B4-BE49-F238E27FC236}">
                <a16:creationId xmlns:a16="http://schemas.microsoft.com/office/drawing/2014/main" id="{5EFAC4D8-70AA-431C-B7DD-DFE253862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33813" y="2832100"/>
            <a:ext cx="835818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áfico 8">
            <a:extLst>
              <a:ext uri="{FF2B5EF4-FFF2-40B4-BE49-F238E27FC236}">
                <a16:creationId xmlns:a16="http://schemas.microsoft.com/office/drawing/2014/main" id="{5AC2092D-D1E9-409F-900E-5108FDA5C5B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33813" y="3581400"/>
            <a:ext cx="31908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áfico 9">
            <a:extLst>
              <a:ext uri="{FF2B5EF4-FFF2-40B4-BE49-F238E27FC236}">
                <a16:creationId xmlns:a16="http://schemas.microsoft.com/office/drawing/2014/main" id="{560D6DF3-0B26-417A-86A3-0ACED49667D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15638" y="3581400"/>
            <a:ext cx="3206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ángulo 8">
            <a:extLst>
              <a:ext uri="{FF2B5EF4-FFF2-40B4-BE49-F238E27FC236}">
                <a16:creationId xmlns:a16="http://schemas.microsoft.com/office/drawing/2014/main" id="{798BE23B-C752-4D0C-871F-B2652200D713}"/>
              </a:ext>
            </a:extLst>
          </p:cNvPr>
          <p:cNvSpPr/>
          <p:nvPr userDrawn="1"/>
        </p:nvSpPr>
        <p:spPr>
          <a:xfrm>
            <a:off x="10391775" y="866775"/>
            <a:ext cx="1800225" cy="204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CL"/>
          </a:p>
        </p:txBody>
      </p:sp>
      <p:sp>
        <p:nvSpPr>
          <p:cNvPr id="2" name="Título 1"/>
          <p:cNvSpPr>
            <a:spLocks noGrp="1"/>
          </p:cNvSpPr>
          <p:nvPr>
            <p:ph type="ctrTitle"/>
          </p:nvPr>
        </p:nvSpPr>
        <p:spPr>
          <a:xfrm>
            <a:off x="3714750" y="1113313"/>
            <a:ext cx="7421077" cy="1630161"/>
          </a:xfrm>
        </p:spPr>
        <p:txBody>
          <a:bodyPr anchor="b"/>
          <a:lstStyle>
            <a:lvl1pPr algn="l">
              <a:defRPr sz="4400"/>
            </a:lvl1pPr>
          </a:lstStyle>
          <a:p>
            <a:r>
              <a:rPr lang="es-ES"/>
              <a:t>Haga clic para modificar el estilo de título del patrón</a:t>
            </a:r>
            <a:endParaRPr lang="es-CL"/>
          </a:p>
        </p:txBody>
      </p:sp>
      <p:sp>
        <p:nvSpPr>
          <p:cNvPr id="3" name="Subtítulo 2"/>
          <p:cNvSpPr>
            <a:spLocks noGrp="1"/>
          </p:cNvSpPr>
          <p:nvPr>
            <p:ph type="subTitle" idx="1"/>
          </p:nvPr>
        </p:nvSpPr>
        <p:spPr>
          <a:xfrm>
            <a:off x="4242390" y="3602038"/>
            <a:ext cx="6485861"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7" name="Marcador de posición de imagen 2"/>
          <p:cNvSpPr>
            <a:spLocks noGrp="1"/>
          </p:cNvSpPr>
          <p:nvPr>
            <p:ph type="pic" sz="quarter" idx="13"/>
          </p:nvPr>
        </p:nvSpPr>
        <p:spPr>
          <a:xfrm>
            <a:off x="0" y="-2104"/>
            <a:ext cx="3500537" cy="6860103"/>
          </a:xfrm>
          <a:custGeom>
            <a:avLst/>
            <a:gdLst>
              <a:gd name="connsiteX0" fmla="*/ 0 w 3500537"/>
              <a:gd name="connsiteY0" fmla="*/ 0 h 6860103"/>
              <a:gd name="connsiteX1" fmla="*/ 3500537 w 3500537"/>
              <a:gd name="connsiteY1" fmla="*/ 0 h 6860103"/>
              <a:gd name="connsiteX2" fmla="*/ 3500537 w 3500537"/>
              <a:gd name="connsiteY2" fmla="*/ 6860103 h 6860103"/>
              <a:gd name="connsiteX3" fmla="*/ 0 w 3500537"/>
              <a:gd name="connsiteY3" fmla="*/ 6860103 h 6860103"/>
              <a:gd name="connsiteX4" fmla="*/ 0 w 3500537"/>
              <a:gd name="connsiteY4" fmla="*/ 0 h 6860103"/>
              <a:gd name="connsiteX0" fmla="*/ 0 w 3500537"/>
              <a:gd name="connsiteY0" fmla="*/ 0 h 6860103"/>
              <a:gd name="connsiteX1" fmla="*/ 2100362 w 3500537"/>
              <a:gd name="connsiteY1" fmla="*/ 0 h 6860103"/>
              <a:gd name="connsiteX2" fmla="*/ 3500537 w 3500537"/>
              <a:gd name="connsiteY2" fmla="*/ 6860103 h 6860103"/>
              <a:gd name="connsiteX3" fmla="*/ 0 w 3500537"/>
              <a:gd name="connsiteY3" fmla="*/ 6860103 h 6860103"/>
              <a:gd name="connsiteX4" fmla="*/ 0 w 3500537"/>
              <a:gd name="connsiteY4" fmla="*/ 0 h 6860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537" h="6860103">
                <a:moveTo>
                  <a:pt x="0" y="0"/>
                </a:moveTo>
                <a:lnTo>
                  <a:pt x="2100362" y="0"/>
                </a:lnTo>
                <a:lnTo>
                  <a:pt x="3500537" y="6860103"/>
                </a:lnTo>
                <a:lnTo>
                  <a:pt x="0" y="6860103"/>
                </a:lnTo>
                <a:lnTo>
                  <a:pt x="0" y="0"/>
                </a:lnTo>
                <a:close/>
              </a:path>
            </a:pathLst>
          </a:custGeom>
          <a:solidFill>
            <a:schemeClr val="bg1">
              <a:lumMod val="95000"/>
            </a:schemeClr>
          </a:solidFill>
        </p:spPr>
        <p:txBody>
          <a:bodyPr rtlCol="0" anchor="ctr">
            <a:normAutofit/>
          </a:bodyPr>
          <a:lstStyle/>
          <a:p>
            <a:pPr lvl="0"/>
            <a:endParaRPr lang="es-CL" noProof="0"/>
          </a:p>
        </p:txBody>
      </p:sp>
    </p:spTree>
    <p:extLst>
      <p:ext uri="{BB962C8B-B14F-4D97-AF65-F5344CB8AC3E}">
        <p14:creationId xmlns:p14="http://schemas.microsoft.com/office/powerpoint/2010/main" val="2569706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ortadillas">
    <p:spTree>
      <p:nvGrpSpPr>
        <p:cNvPr id="1" name=""/>
        <p:cNvGrpSpPr/>
        <p:nvPr/>
      </p:nvGrpSpPr>
      <p:grpSpPr>
        <a:xfrm>
          <a:off x="0" y="0"/>
          <a:ext cx="0" cy="0"/>
          <a:chOff x="0" y="0"/>
          <a:chExt cx="0" cy="0"/>
        </a:xfrm>
      </p:grpSpPr>
      <p:pic>
        <p:nvPicPr>
          <p:cNvPr id="4" name="Gráfico 7">
            <a:extLst>
              <a:ext uri="{FF2B5EF4-FFF2-40B4-BE49-F238E27FC236}">
                <a16:creationId xmlns:a16="http://schemas.microsoft.com/office/drawing/2014/main" id="{8DF9EFE8-C28D-4BC3-996E-354A11E089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33813" y="2832100"/>
            <a:ext cx="835818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16:creationId xmlns:a16="http://schemas.microsoft.com/office/drawing/2014/main" id="{CD8BF547-EBC6-4395-B16F-175B217A1555}"/>
              </a:ext>
            </a:extLst>
          </p:cNvPr>
          <p:cNvSpPr/>
          <p:nvPr userDrawn="1"/>
        </p:nvSpPr>
        <p:spPr>
          <a:xfrm>
            <a:off x="10391775" y="866775"/>
            <a:ext cx="1800225" cy="204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CL"/>
          </a:p>
        </p:txBody>
      </p:sp>
      <p:sp>
        <p:nvSpPr>
          <p:cNvPr id="2" name="Título 1"/>
          <p:cNvSpPr>
            <a:spLocks noGrp="1"/>
          </p:cNvSpPr>
          <p:nvPr>
            <p:ph type="ctrTitle"/>
          </p:nvPr>
        </p:nvSpPr>
        <p:spPr>
          <a:xfrm>
            <a:off x="3714750" y="1113313"/>
            <a:ext cx="7421077" cy="1630161"/>
          </a:xfrm>
        </p:spPr>
        <p:txBody>
          <a:bodyPr anchor="b"/>
          <a:lstStyle>
            <a:lvl1pPr algn="l">
              <a:defRPr sz="4400"/>
            </a:lvl1pPr>
          </a:lstStyle>
          <a:p>
            <a:r>
              <a:rPr lang="es-ES"/>
              <a:t>Haga clic para modificar el estilo de título del patrón</a:t>
            </a:r>
            <a:endParaRPr lang="es-CL"/>
          </a:p>
        </p:txBody>
      </p:sp>
      <p:sp>
        <p:nvSpPr>
          <p:cNvPr id="6" name="Marcador de posición de imagen 2"/>
          <p:cNvSpPr>
            <a:spLocks noGrp="1"/>
          </p:cNvSpPr>
          <p:nvPr>
            <p:ph type="pic" sz="quarter" idx="13"/>
          </p:nvPr>
        </p:nvSpPr>
        <p:spPr>
          <a:xfrm>
            <a:off x="0" y="-2104"/>
            <a:ext cx="3500537" cy="6860103"/>
          </a:xfrm>
          <a:custGeom>
            <a:avLst/>
            <a:gdLst>
              <a:gd name="connsiteX0" fmla="*/ 0 w 3500537"/>
              <a:gd name="connsiteY0" fmla="*/ 0 h 6860103"/>
              <a:gd name="connsiteX1" fmla="*/ 3500537 w 3500537"/>
              <a:gd name="connsiteY1" fmla="*/ 0 h 6860103"/>
              <a:gd name="connsiteX2" fmla="*/ 3500537 w 3500537"/>
              <a:gd name="connsiteY2" fmla="*/ 6860103 h 6860103"/>
              <a:gd name="connsiteX3" fmla="*/ 0 w 3500537"/>
              <a:gd name="connsiteY3" fmla="*/ 6860103 h 6860103"/>
              <a:gd name="connsiteX4" fmla="*/ 0 w 3500537"/>
              <a:gd name="connsiteY4" fmla="*/ 0 h 6860103"/>
              <a:gd name="connsiteX0" fmla="*/ 0 w 3500537"/>
              <a:gd name="connsiteY0" fmla="*/ 0 h 6860103"/>
              <a:gd name="connsiteX1" fmla="*/ 2100362 w 3500537"/>
              <a:gd name="connsiteY1" fmla="*/ 0 h 6860103"/>
              <a:gd name="connsiteX2" fmla="*/ 3500537 w 3500537"/>
              <a:gd name="connsiteY2" fmla="*/ 6860103 h 6860103"/>
              <a:gd name="connsiteX3" fmla="*/ 0 w 3500537"/>
              <a:gd name="connsiteY3" fmla="*/ 6860103 h 6860103"/>
              <a:gd name="connsiteX4" fmla="*/ 0 w 3500537"/>
              <a:gd name="connsiteY4" fmla="*/ 0 h 6860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537" h="6860103">
                <a:moveTo>
                  <a:pt x="0" y="0"/>
                </a:moveTo>
                <a:lnTo>
                  <a:pt x="2100362" y="0"/>
                </a:lnTo>
                <a:lnTo>
                  <a:pt x="3500537" y="6860103"/>
                </a:lnTo>
                <a:lnTo>
                  <a:pt x="0" y="6860103"/>
                </a:lnTo>
                <a:lnTo>
                  <a:pt x="0" y="0"/>
                </a:lnTo>
                <a:close/>
              </a:path>
            </a:pathLst>
          </a:custGeom>
          <a:solidFill>
            <a:schemeClr val="bg1">
              <a:lumMod val="95000"/>
            </a:schemeClr>
          </a:solidFill>
        </p:spPr>
        <p:txBody>
          <a:bodyPr rtlCol="0" anchor="ctr">
            <a:normAutofit/>
          </a:bodyPr>
          <a:lstStyle/>
          <a:p>
            <a:pPr lvl="0"/>
            <a:endParaRPr lang="es-CL" noProof="0"/>
          </a:p>
        </p:txBody>
      </p:sp>
    </p:spTree>
    <p:extLst>
      <p:ext uri="{BB962C8B-B14F-4D97-AF65-F5344CB8AC3E}">
        <p14:creationId xmlns:p14="http://schemas.microsoft.com/office/powerpoint/2010/main" val="3512058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297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2" name="Imagen 46" descr="Vista de una ciudad&#10;&#10;Descripción generada automáticamente">
            <a:extLst>
              <a:ext uri="{FF2B5EF4-FFF2-40B4-BE49-F238E27FC236}">
                <a16:creationId xmlns:a16="http://schemas.microsoft.com/office/drawing/2014/main" id="{11D06AA4-5B5A-40CE-8A2A-57BA2BF5DF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áfico 8">
            <a:extLst>
              <a:ext uri="{FF2B5EF4-FFF2-40B4-BE49-F238E27FC236}">
                <a16:creationId xmlns:a16="http://schemas.microsoft.com/office/drawing/2014/main" id="{FD98E33A-CEDC-469C-8AB8-DA99531D61E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387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áfico 6">
            <a:extLst>
              <a:ext uri="{FF2B5EF4-FFF2-40B4-BE49-F238E27FC236}">
                <a16:creationId xmlns:a16="http://schemas.microsoft.com/office/drawing/2014/main" id="{478C97C5-F6A8-4D09-96A7-DA75EE225C0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33813" y="2832100"/>
            <a:ext cx="835818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áfico 9">
            <a:extLst>
              <a:ext uri="{FF2B5EF4-FFF2-40B4-BE49-F238E27FC236}">
                <a16:creationId xmlns:a16="http://schemas.microsoft.com/office/drawing/2014/main" id="{29D8B905-73E0-4893-8C1F-1F6950CA35B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90575" y="1463675"/>
            <a:ext cx="123825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áfico 10">
            <a:extLst>
              <a:ext uri="{FF2B5EF4-FFF2-40B4-BE49-F238E27FC236}">
                <a16:creationId xmlns:a16="http://schemas.microsoft.com/office/drawing/2014/main" id="{B45182ED-D969-4216-9A45-335BA133AA07}"/>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52500" y="3989388"/>
            <a:ext cx="9144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áfico 15">
            <a:extLst>
              <a:ext uri="{FF2B5EF4-FFF2-40B4-BE49-F238E27FC236}">
                <a16:creationId xmlns:a16="http://schemas.microsoft.com/office/drawing/2014/main" id="{CCE04FE9-5CD7-4A55-9B21-9C83A989E30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875713" y="3840163"/>
            <a:ext cx="3930650"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58">
            <a:extLst>
              <a:ext uri="{FF2B5EF4-FFF2-40B4-BE49-F238E27FC236}">
                <a16:creationId xmlns:a16="http://schemas.microsoft.com/office/drawing/2014/main" id="{07E5A27F-ED3B-483F-ABD1-B3FE5B085D5A}"/>
              </a:ext>
            </a:extLst>
          </p:cNvPr>
          <p:cNvSpPr txBox="1">
            <a:spLocks noChangeArrowheads="1"/>
          </p:cNvSpPr>
          <p:nvPr userDrawn="1"/>
        </p:nvSpPr>
        <p:spPr bwMode="auto">
          <a:xfrm>
            <a:off x="3743325" y="2101850"/>
            <a:ext cx="5743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s-ES" altLang="es-CL" sz="3600" b="1">
                <a:solidFill>
                  <a:schemeClr val="bg1"/>
                </a:solidFill>
                <a:latin typeface="Arial" panose="020B0604020202020204" pitchFamily="34" charset="0"/>
                <a:cs typeface="Arial" panose="020B0604020202020204" pitchFamily="34" charset="0"/>
              </a:rPr>
              <a:t>MUCHAS GRACIAS</a:t>
            </a:r>
            <a:endParaRPr lang="es-CL" altLang="es-CL" sz="36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3675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BB1875A-E252-45CB-A82A-0BE3B56113DB}"/>
              </a:ext>
            </a:extLst>
          </p:cNvPr>
          <p:cNvSpPr>
            <a:spLocks noGrp="1"/>
          </p:cNvSpPr>
          <p:nvPr>
            <p:ph type="title"/>
          </p:nvPr>
        </p:nvSpPr>
        <p:spPr>
          <a:xfrm>
            <a:off x="609600" y="293688"/>
            <a:ext cx="9866313" cy="696912"/>
          </a:xfrm>
          <a:prstGeom prst="rect">
            <a:avLst/>
          </a:prstGeom>
        </p:spPr>
        <p:txBody>
          <a:bodyPr vert="horz" lIns="91440" tIns="45720" rIns="91440" bIns="45720" rtlCol="0" anchor="ctr">
            <a:normAutofit/>
          </a:bodyPr>
          <a:lstStyle/>
          <a:p>
            <a:endParaRPr lang="es-CL"/>
          </a:p>
        </p:txBody>
      </p:sp>
      <p:sp>
        <p:nvSpPr>
          <p:cNvPr id="1027" name="Marcador de texto 2">
            <a:extLst>
              <a:ext uri="{FF2B5EF4-FFF2-40B4-BE49-F238E27FC236}">
                <a16:creationId xmlns:a16="http://schemas.microsoft.com/office/drawing/2014/main" id="{FFFCFDE4-C692-4ECA-B358-50A123CA341E}"/>
              </a:ext>
            </a:extLst>
          </p:cNvPr>
          <p:cNvSpPr>
            <a:spLocks noGrp="1"/>
          </p:cNvSpPr>
          <p:nvPr>
            <p:ph type="body" idx="1"/>
          </p:nvPr>
        </p:nvSpPr>
        <p:spPr bwMode="auto">
          <a:xfrm>
            <a:off x="609600" y="2174875"/>
            <a:ext cx="109728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L"/>
              <a:t>Haga clic para modificar los estilos de texto del patrón</a:t>
            </a:r>
          </a:p>
          <a:p>
            <a:pPr lvl="1"/>
            <a:r>
              <a:rPr lang="es-ES" altLang="es-CL"/>
              <a:t>Segundo nivel</a:t>
            </a:r>
          </a:p>
          <a:p>
            <a:pPr lvl="2"/>
            <a:r>
              <a:rPr lang="es-ES" altLang="es-CL"/>
              <a:t>Tercer nivel</a:t>
            </a:r>
          </a:p>
          <a:p>
            <a:pPr lvl="3"/>
            <a:r>
              <a:rPr lang="es-ES" altLang="es-CL"/>
              <a:t>Cuarto nivel</a:t>
            </a:r>
          </a:p>
          <a:p>
            <a:pPr lvl="4"/>
            <a:r>
              <a:rPr lang="es-ES" altLang="es-CL"/>
              <a:t>Quinto nivel</a:t>
            </a:r>
            <a:endParaRPr lang="es-CL" altLang="es-CL"/>
          </a:p>
        </p:txBody>
      </p:sp>
      <p:grpSp>
        <p:nvGrpSpPr>
          <p:cNvPr id="13" name="Gráfico 11">
            <a:extLst>
              <a:ext uri="{FF2B5EF4-FFF2-40B4-BE49-F238E27FC236}">
                <a16:creationId xmlns:a16="http://schemas.microsoft.com/office/drawing/2014/main" id="{34C2BB7D-7563-4E68-9B81-25C116B9826D}"/>
              </a:ext>
            </a:extLst>
          </p:cNvPr>
          <p:cNvGrpSpPr/>
          <p:nvPr/>
        </p:nvGrpSpPr>
        <p:grpSpPr>
          <a:xfrm>
            <a:off x="11450492" y="297620"/>
            <a:ext cx="426460" cy="468804"/>
            <a:chOff x="120934" y="280646"/>
            <a:chExt cx="426460" cy="468804"/>
          </a:xfrm>
          <a:solidFill>
            <a:schemeClr val="bg1">
              <a:lumMod val="75000"/>
            </a:schemeClr>
          </a:solidFill>
        </p:grpSpPr>
        <p:sp>
          <p:nvSpPr>
            <p:cNvPr id="14" name="Forma libre: forma 13">
              <a:extLst>
                <a:ext uri="{FF2B5EF4-FFF2-40B4-BE49-F238E27FC236}">
                  <a16:creationId xmlns:a16="http://schemas.microsoft.com/office/drawing/2014/main" id="{03AB7891-83AD-4348-8D5A-5CA9F9674F82}"/>
                </a:ext>
              </a:extLst>
            </p:cNvPr>
            <p:cNvSpPr/>
            <p:nvPr/>
          </p:nvSpPr>
          <p:spPr>
            <a:xfrm>
              <a:off x="461195" y="569792"/>
              <a:ext cx="30245" cy="33270"/>
            </a:xfrm>
            <a:custGeom>
              <a:avLst/>
              <a:gdLst>
                <a:gd name="connsiteX0" fmla="*/ 5747 w 30245"/>
                <a:gd name="connsiteY0" fmla="*/ 0 h 33269"/>
                <a:gd name="connsiteX1" fmla="*/ 0 w 30245"/>
                <a:gd name="connsiteY1" fmla="*/ 0 h 33269"/>
                <a:gd name="connsiteX2" fmla="*/ 0 w 30245"/>
                <a:gd name="connsiteY2" fmla="*/ 33270 h 33269"/>
                <a:gd name="connsiteX3" fmla="*/ 5747 w 30245"/>
                <a:gd name="connsiteY3" fmla="*/ 33270 h 33269"/>
                <a:gd name="connsiteX4" fmla="*/ 30850 w 30245"/>
                <a:gd name="connsiteY4" fmla="*/ 16937 h 33269"/>
                <a:gd name="connsiteX5" fmla="*/ 5747 w 30245"/>
                <a:gd name="connsiteY5" fmla="*/ 0 h 3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45" h="33269">
                  <a:moveTo>
                    <a:pt x="5747" y="0"/>
                  </a:moveTo>
                  <a:lnTo>
                    <a:pt x="0" y="0"/>
                  </a:lnTo>
                  <a:lnTo>
                    <a:pt x="0" y="33270"/>
                  </a:lnTo>
                  <a:lnTo>
                    <a:pt x="5747" y="33270"/>
                  </a:lnTo>
                  <a:cubicBezTo>
                    <a:pt x="18450" y="33270"/>
                    <a:pt x="30850" y="33270"/>
                    <a:pt x="30850" y="16937"/>
                  </a:cubicBezTo>
                  <a:cubicBezTo>
                    <a:pt x="30850" y="0"/>
                    <a:pt x="19357" y="0"/>
                    <a:pt x="5747" y="0"/>
                  </a:cubicBezTo>
                  <a:close/>
                </a:path>
              </a:pathLst>
            </a:custGeom>
            <a:grpFill/>
            <a:ln w="3018"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15" name="Forma libre: forma 14">
              <a:extLst>
                <a:ext uri="{FF2B5EF4-FFF2-40B4-BE49-F238E27FC236}">
                  <a16:creationId xmlns:a16="http://schemas.microsoft.com/office/drawing/2014/main" id="{9F4927D5-BA3E-460B-9F37-08922494793B}"/>
                </a:ext>
              </a:extLst>
            </p:cNvPr>
            <p:cNvSpPr/>
            <p:nvPr/>
          </p:nvSpPr>
          <p:spPr>
            <a:xfrm>
              <a:off x="120934" y="280646"/>
              <a:ext cx="426460" cy="468804"/>
            </a:xfrm>
            <a:custGeom>
              <a:avLst/>
              <a:gdLst>
                <a:gd name="connsiteX0" fmla="*/ 0 w 426460"/>
                <a:gd name="connsiteY0" fmla="*/ 0 h 468804"/>
                <a:gd name="connsiteX1" fmla="*/ 0 w 426460"/>
                <a:gd name="connsiteY1" fmla="*/ 471527 h 468804"/>
                <a:gd name="connsiteX2" fmla="*/ 428578 w 426460"/>
                <a:gd name="connsiteY2" fmla="*/ 471527 h 468804"/>
                <a:gd name="connsiteX3" fmla="*/ 428578 w 426460"/>
                <a:gd name="connsiteY3" fmla="*/ 0 h 468804"/>
                <a:gd name="connsiteX4" fmla="*/ 0 w 426460"/>
                <a:gd name="connsiteY4" fmla="*/ 0 h 468804"/>
                <a:gd name="connsiteX5" fmla="*/ 253154 w 426460"/>
                <a:gd name="connsiteY5" fmla="*/ 119470 h 468804"/>
                <a:gd name="connsiteX6" fmla="*/ 288844 w 426460"/>
                <a:gd name="connsiteY6" fmla="*/ 85595 h 468804"/>
                <a:gd name="connsiteX7" fmla="*/ 324533 w 426460"/>
                <a:gd name="connsiteY7" fmla="*/ 119470 h 468804"/>
                <a:gd name="connsiteX8" fmla="*/ 324533 w 426460"/>
                <a:gd name="connsiteY8" fmla="*/ 233797 h 468804"/>
                <a:gd name="connsiteX9" fmla="*/ 253154 w 426460"/>
                <a:gd name="connsiteY9" fmla="*/ 233797 h 468804"/>
                <a:gd name="connsiteX10" fmla="*/ 253154 w 426460"/>
                <a:gd name="connsiteY10" fmla="*/ 119470 h 468804"/>
                <a:gd name="connsiteX11" fmla="*/ 169374 w 426460"/>
                <a:gd name="connsiteY11" fmla="*/ 119470 h 468804"/>
                <a:gd name="connsiteX12" fmla="*/ 235007 w 426460"/>
                <a:gd name="connsiteY12" fmla="*/ 119470 h 468804"/>
                <a:gd name="connsiteX13" fmla="*/ 235007 w 426460"/>
                <a:gd name="connsiteY13" fmla="*/ 233797 h 468804"/>
                <a:gd name="connsiteX14" fmla="*/ 169374 w 426460"/>
                <a:gd name="connsiteY14" fmla="*/ 233797 h 468804"/>
                <a:gd name="connsiteX15" fmla="*/ 169374 w 426460"/>
                <a:gd name="connsiteY15" fmla="*/ 119470 h 468804"/>
                <a:gd name="connsiteX16" fmla="*/ 124309 w 426460"/>
                <a:gd name="connsiteY16" fmla="*/ 395006 h 468804"/>
                <a:gd name="connsiteX17" fmla="*/ 115538 w 426460"/>
                <a:gd name="connsiteY17" fmla="*/ 371717 h 468804"/>
                <a:gd name="connsiteX18" fmla="*/ 67447 w 426460"/>
                <a:gd name="connsiteY18" fmla="*/ 371717 h 468804"/>
                <a:gd name="connsiteX19" fmla="*/ 58071 w 426460"/>
                <a:gd name="connsiteY19" fmla="*/ 395006 h 468804"/>
                <a:gd name="connsiteX20" fmla="*/ 21474 w 426460"/>
                <a:gd name="connsiteY20" fmla="*/ 395006 h 468804"/>
                <a:gd name="connsiteX21" fmla="*/ 72891 w 426460"/>
                <a:gd name="connsiteY21" fmla="*/ 261321 h 468804"/>
                <a:gd name="connsiteX22" fmla="*/ 111001 w 426460"/>
                <a:gd name="connsiteY22" fmla="*/ 261321 h 468804"/>
                <a:gd name="connsiteX23" fmla="*/ 161511 w 426460"/>
                <a:gd name="connsiteY23" fmla="*/ 395006 h 468804"/>
                <a:gd name="connsiteX24" fmla="*/ 124309 w 426460"/>
                <a:gd name="connsiteY24" fmla="*/ 395006 h 468804"/>
                <a:gd name="connsiteX25" fmla="*/ 204157 w 426460"/>
                <a:gd name="connsiteY25" fmla="*/ 395006 h 468804"/>
                <a:gd name="connsiteX26" fmla="*/ 169374 w 426460"/>
                <a:gd name="connsiteY26" fmla="*/ 395006 h 468804"/>
                <a:gd name="connsiteX27" fmla="*/ 169374 w 426460"/>
                <a:gd name="connsiteY27" fmla="*/ 261018 h 468804"/>
                <a:gd name="connsiteX28" fmla="*/ 204157 w 426460"/>
                <a:gd name="connsiteY28" fmla="*/ 261018 h 468804"/>
                <a:gd name="connsiteX29" fmla="*/ 204157 w 426460"/>
                <a:gd name="connsiteY29" fmla="*/ 395006 h 468804"/>
                <a:gd name="connsiteX30" fmla="*/ 293078 w 426460"/>
                <a:gd name="connsiteY30" fmla="*/ 290659 h 468804"/>
                <a:gd name="connsiteX31" fmla="*/ 251642 w 426460"/>
                <a:gd name="connsiteY31" fmla="*/ 290659 h 468804"/>
                <a:gd name="connsiteX32" fmla="*/ 251642 w 426460"/>
                <a:gd name="connsiteY32" fmla="*/ 313040 h 468804"/>
                <a:gd name="connsiteX33" fmla="*/ 290961 w 426460"/>
                <a:gd name="connsiteY33" fmla="*/ 313040 h 468804"/>
                <a:gd name="connsiteX34" fmla="*/ 290961 w 426460"/>
                <a:gd name="connsiteY34" fmla="*/ 342378 h 468804"/>
                <a:gd name="connsiteX35" fmla="*/ 251642 w 426460"/>
                <a:gd name="connsiteY35" fmla="*/ 342378 h 468804"/>
                <a:gd name="connsiteX36" fmla="*/ 251642 w 426460"/>
                <a:gd name="connsiteY36" fmla="*/ 365365 h 468804"/>
                <a:gd name="connsiteX37" fmla="*/ 293078 w 426460"/>
                <a:gd name="connsiteY37" fmla="*/ 365365 h 468804"/>
                <a:gd name="connsiteX38" fmla="*/ 293078 w 426460"/>
                <a:gd name="connsiteY38" fmla="*/ 394703 h 468804"/>
                <a:gd name="connsiteX39" fmla="*/ 216860 w 426460"/>
                <a:gd name="connsiteY39" fmla="*/ 394703 h 468804"/>
                <a:gd name="connsiteX40" fmla="*/ 216860 w 426460"/>
                <a:gd name="connsiteY40" fmla="*/ 261018 h 468804"/>
                <a:gd name="connsiteX41" fmla="*/ 293078 w 426460"/>
                <a:gd name="connsiteY41" fmla="*/ 261018 h 468804"/>
                <a:gd name="connsiteX42" fmla="*/ 293078 w 426460"/>
                <a:gd name="connsiteY42" fmla="*/ 290659 h 468804"/>
                <a:gd name="connsiteX43" fmla="*/ 359921 w 426460"/>
                <a:gd name="connsiteY43" fmla="*/ 350545 h 468804"/>
                <a:gd name="connsiteX44" fmla="*/ 340261 w 426460"/>
                <a:gd name="connsiteY44" fmla="*/ 350545 h 468804"/>
                <a:gd name="connsiteX45" fmla="*/ 340261 w 426460"/>
                <a:gd name="connsiteY45" fmla="*/ 395006 h 468804"/>
                <a:gd name="connsiteX46" fmla="*/ 305479 w 426460"/>
                <a:gd name="connsiteY46" fmla="*/ 395006 h 468804"/>
                <a:gd name="connsiteX47" fmla="*/ 305479 w 426460"/>
                <a:gd name="connsiteY47" fmla="*/ 261018 h 468804"/>
                <a:gd name="connsiteX48" fmla="*/ 358711 w 426460"/>
                <a:gd name="connsiteY48" fmla="*/ 261018 h 468804"/>
                <a:gd name="connsiteX49" fmla="*/ 407406 w 426460"/>
                <a:gd name="connsiteY49" fmla="*/ 305177 h 468804"/>
                <a:gd name="connsiteX50" fmla="*/ 359921 w 426460"/>
                <a:gd name="connsiteY50" fmla="*/ 350545 h 468804"/>
                <a:gd name="connsiteX51" fmla="*/ 407103 w 426460"/>
                <a:gd name="connsiteY51" fmla="*/ 233797 h 468804"/>
                <a:gd name="connsiteX52" fmla="*/ 342076 w 426460"/>
                <a:gd name="connsiteY52" fmla="*/ 233797 h 468804"/>
                <a:gd name="connsiteX53" fmla="*/ 342076 w 426460"/>
                <a:gd name="connsiteY53" fmla="*/ 119470 h 468804"/>
                <a:gd name="connsiteX54" fmla="*/ 407103 w 426460"/>
                <a:gd name="connsiteY54" fmla="*/ 119470 h 468804"/>
                <a:gd name="connsiteX55" fmla="*/ 407103 w 426460"/>
                <a:gd name="connsiteY55" fmla="*/ 233797 h 46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6460" h="468804">
                  <a:moveTo>
                    <a:pt x="0" y="0"/>
                  </a:moveTo>
                  <a:lnTo>
                    <a:pt x="0" y="471527"/>
                  </a:lnTo>
                  <a:lnTo>
                    <a:pt x="428578" y="471527"/>
                  </a:lnTo>
                  <a:lnTo>
                    <a:pt x="428578" y="0"/>
                  </a:lnTo>
                  <a:lnTo>
                    <a:pt x="0" y="0"/>
                  </a:lnTo>
                  <a:close/>
                  <a:moveTo>
                    <a:pt x="253154" y="119470"/>
                  </a:moveTo>
                  <a:lnTo>
                    <a:pt x="288844" y="85595"/>
                  </a:lnTo>
                  <a:lnTo>
                    <a:pt x="324533" y="119470"/>
                  </a:lnTo>
                  <a:lnTo>
                    <a:pt x="324533" y="233797"/>
                  </a:lnTo>
                  <a:lnTo>
                    <a:pt x="253154" y="233797"/>
                  </a:lnTo>
                  <a:lnTo>
                    <a:pt x="253154" y="119470"/>
                  </a:lnTo>
                  <a:close/>
                  <a:moveTo>
                    <a:pt x="169374" y="119470"/>
                  </a:moveTo>
                  <a:lnTo>
                    <a:pt x="235007" y="119470"/>
                  </a:lnTo>
                  <a:lnTo>
                    <a:pt x="235007" y="233797"/>
                  </a:lnTo>
                  <a:lnTo>
                    <a:pt x="169374" y="233797"/>
                  </a:lnTo>
                  <a:lnTo>
                    <a:pt x="169374" y="119470"/>
                  </a:lnTo>
                  <a:close/>
                  <a:moveTo>
                    <a:pt x="124309" y="395006"/>
                  </a:moveTo>
                  <a:lnTo>
                    <a:pt x="115538" y="371717"/>
                  </a:lnTo>
                  <a:lnTo>
                    <a:pt x="67447" y="371717"/>
                  </a:lnTo>
                  <a:lnTo>
                    <a:pt x="58071" y="395006"/>
                  </a:lnTo>
                  <a:lnTo>
                    <a:pt x="21474" y="395006"/>
                  </a:lnTo>
                  <a:lnTo>
                    <a:pt x="72891" y="261321"/>
                  </a:lnTo>
                  <a:lnTo>
                    <a:pt x="111001" y="261321"/>
                  </a:lnTo>
                  <a:lnTo>
                    <a:pt x="161511" y="395006"/>
                  </a:lnTo>
                  <a:lnTo>
                    <a:pt x="124309" y="395006"/>
                  </a:lnTo>
                  <a:close/>
                  <a:moveTo>
                    <a:pt x="204157" y="395006"/>
                  </a:moveTo>
                  <a:lnTo>
                    <a:pt x="169374" y="395006"/>
                  </a:lnTo>
                  <a:lnTo>
                    <a:pt x="169374" y="261018"/>
                  </a:lnTo>
                  <a:lnTo>
                    <a:pt x="204157" y="261018"/>
                  </a:lnTo>
                  <a:lnTo>
                    <a:pt x="204157" y="395006"/>
                  </a:lnTo>
                  <a:close/>
                  <a:moveTo>
                    <a:pt x="293078" y="290659"/>
                  </a:moveTo>
                  <a:lnTo>
                    <a:pt x="251642" y="290659"/>
                  </a:lnTo>
                  <a:lnTo>
                    <a:pt x="251642" y="313040"/>
                  </a:lnTo>
                  <a:lnTo>
                    <a:pt x="290961" y="313040"/>
                  </a:lnTo>
                  <a:lnTo>
                    <a:pt x="290961" y="342378"/>
                  </a:lnTo>
                  <a:lnTo>
                    <a:pt x="251642" y="342378"/>
                  </a:lnTo>
                  <a:lnTo>
                    <a:pt x="251642" y="365365"/>
                  </a:lnTo>
                  <a:lnTo>
                    <a:pt x="293078" y="365365"/>
                  </a:lnTo>
                  <a:lnTo>
                    <a:pt x="293078" y="394703"/>
                  </a:lnTo>
                  <a:lnTo>
                    <a:pt x="216860" y="394703"/>
                  </a:lnTo>
                  <a:lnTo>
                    <a:pt x="216860" y="261018"/>
                  </a:lnTo>
                  <a:lnTo>
                    <a:pt x="293078" y="261018"/>
                  </a:lnTo>
                  <a:lnTo>
                    <a:pt x="293078" y="290659"/>
                  </a:lnTo>
                  <a:close/>
                  <a:moveTo>
                    <a:pt x="359921" y="350545"/>
                  </a:moveTo>
                  <a:lnTo>
                    <a:pt x="340261" y="350545"/>
                  </a:lnTo>
                  <a:lnTo>
                    <a:pt x="340261" y="395006"/>
                  </a:lnTo>
                  <a:lnTo>
                    <a:pt x="305479" y="395006"/>
                  </a:lnTo>
                  <a:lnTo>
                    <a:pt x="305479" y="261018"/>
                  </a:lnTo>
                  <a:lnTo>
                    <a:pt x="358711" y="261018"/>
                  </a:lnTo>
                  <a:cubicBezTo>
                    <a:pt x="387444" y="261018"/>
                    <a:pt x="407406" y="274326"/>
                    <a:pt x="407406" y="305177"/>
                  </a:cubicBezTo>
                  <a:cubicBezTo>
                    <a:pt x="407103" y="336632"/>
                    <a:pt x="390166" y="350545"/>
                    <a:pt x="359921" y="350545"/>
                  </a:cubicBezTo>
                  <a:close/>
                  <a:moveTo>
                    <a:pt x="407103" y="233797"/>
                  </a:moveTo>
                  <a:lnTo>
                    <a:pt x="342076" y="233797"/>
                  </a:lnTo>
                  <a:lnTo>
                    <a:pt x="342076" y="119470"/>
                  </a:lnTo>
                  <a:lnTo>
                    <a:pt x="407103" y="119470"/>
                  </a:lnTo>
                  <a:lnTo>
                    <a:pt x="407103" y="233797"/>
                  </a:lnTo>
                  <a:close/>
                </a:path>
              </a:pathLst>
            </a:custGeom>
            <a:grpFill/>
            <a:ln w="3018"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16" name="Forma libre: forma 15">
              <a:extLst>
                <a:ext uri="{FF2B5EF4-FFF2-40B4-BE49-F238E27FC236}">
                  <a16:creationId xmlns:a16="http://schemas.microsoft.com/office/drawing/2014/main" id="{94A16400-E3FA-4D71-A442-FF8CF14A7CE0}"/>
                </a:ext>
              </a:extLst>
            </p:cNvPr>
            <p:cNvSpPr/>
            <p:nvPr/>
          </p:nvSpPr>
          <p:spPr>
            <a:xfrm>
              <a:off x="198060" y="583100"/>
              <a:ext cx="27221" cy="42344"/>
            </a:xfrm>
            <a:custGeom>
              <a:avLst/>
              <a:gdLst>
                <a:gd name="connsiteX0" fmla="*/ 14518 w 27220"/>
                <a:gd name="connsiteY0" fmla="*/ 0 h 42343"/>
                <a:gd name="connsiteX1" fmla="*/ 0 w 27220"/>
                <a:gd name="connsiteY1" fmla="*/ 42646 h 42343"/>
                <a:gd name="connsiteX2" fmla="*/ 29036 w 27220"/>
                <a:gd name="connsiteY2" fmla="*/ 42646 h 42343"/>
                <a:gd name="connsiteX3" fmla="*/ 14820 w 27220"/>
                <a:gd name="connsiteY3" fmla="*/ 0 h 42343"/>
              </a:gdLst>
              <a:ahLst/>
              <a:cxnLst>
                <a:cxn ang="0">
                  <a:pos x="connsiteX0" y="connsiteY0"/>
                </a:cxn>
                <a:cxn ang="0">
                  <a:pos x="connsiteX1" y="connsiteY1"/>
                </a:cxn>
                <a:cxn ang="0">
                  <a:pos x="connsiteX2" y="connsiteY2"/>
                </a:cxn>
                <a:cxn ang="0">
                  <a:pos x="connsiteX3" y="connsiteY3"/>
                </a:cxn>
              </a:cxnLst>
              <a:rect l="l" t="t" r="r" b="b"/>
              <a:pathLst>
                <a:path w="27220" h="42343">
                  <a:moveTo>
                    <a:pt x="14518" y="0"/>
                  </a:moveTo>
                  <a:lnTo>
                    <a:pt x="0" y="42646"/>
                  </a:lnTo>
                  <a:lnTo>
                    <a:pt x="29036" y="42646"/>
                  </a:lnTo>
                  <a:lnTo>
                    <a:pt x="14820" y="0"/>
                  </a:lnTo>
                  <a:close/>
                </a:path>
              </a:pathLst>
            </a:custGeom>
            <a:grpFill/>
            <a:ln w="3018" cap="flat">
              <a:noFill/>
              <a:prstDash val="solid"/>
              <a:miter/>
            </a:ln>
          </p:spPr>
          <p:txBody>
            <a:bodyPr anchor="ctr"/>
            <a:lstStyle/>
            <a:p>
              <a:pPr eaLnBrk="1" fontAlgn="auto" hangingPunct="1">
                <a:spcBef>
                  <a:spcPts val="0"/>
                </a:spcBef>
                <a:spcAft>
                  <a:spcPts val="0"/>
                </a:spcAft>
                <a:defRPr/>
              </a:pPr>
              <a:endParaRPr lang="es-CL">
                <a:latin typeface="+mn-lt"/>
              </a:endParaRPr>
            </a:p>
          </p:txBody>
        </p:sp>
      </p:grpSp>
      <p:grpSp>
        <p:nvGrpSpPr>
          <p:cNvPr id="18" name="Gráfico 16">
            <a:extLst>
              <a:ext uri="{FF2B5EF4-FFF2-40B4-BE49-F238E27FC236}">
                <a16:creationId xmlns:a16="http://schemas.microsoft.com/office/drawing/2014/main" id="{8F6048DE-7B97-4A9B-9FFA-B1AD9886A15D}"/>
              </a:ext>
            </a:extLst>
          </p:cNvPr>
          <p:cNvGrpSpPr/>
          <p:nvPr/>
        </p:nvGrpSpPr>
        <p:grpSpPr>
          <a:xfrm>
            <a:off x="10833903" y="305007"/>
            <a:ext cx="293078" cy="454030"/>
            <a:chOff x="5514975" y="2524125"/>
            <a:chExt cx="1162050" cy="1800225"/>
          </a:xfrm>
          <a:solidFill>
            <a:schemeClr val="bg1">
              <a:lumMod val="75000"/>
            </a:schemeClr>
          </a:solidFill>
        </p:grpSpPr>
        <p:sp>
          <p:nvSpPr>
            <p:cNvPr id="19" name="Forma libre: forma 18">
              <a:extLst>
                <a:ext uri="{FF2B5EF4-FFF2-40B4-BE49-F238E27FC236}">
                  <a16:creationId xmlns:a16="http://schemas.microsoft.com/office/drawing/2014/main" id="{A91EA3A3-3A91-4369-BF39-6B51649624DC}"/>
                </a:ext>
              </a:extLst>
            </p:cNvPr>
            <p:cNvSpPr/>
            <p:nvPr/>
          </p:nvSpPr>
          <p:spPr>
            <a:xfrm>
              <a:off x="5524500" y="2524125"/>
              <a:ext cx="180975" cy="209550"/>
            </a:xfrm>
            <a:custGeom>
              <a:avLst/>
              <a:gdLst>
                <a:gd name="connsiteX0" fmla="*/ 26670 w 180975"/>
                <a:gd name="connsiteY0" fmla="*/ 181928 h 209550"/>
                <a:gd name="connsiteX1" fmla="*/ 58103 w 180975"/>
                <a:gd name="connsiteY1" fmla="*/ 203835 h 209550"/>
                <a:gd name="connsiteX2" fmla="*/ 100013 w 180975"/>
                <a:gd name="connsiteY2" fmla="*/ 212408 h 209550"/>
                <a:gd name="connsiteX3" fmla="*/ 134303 w 180975"/>
                <a:gd name="connsiteY3" fmla="*/ 206693 h 209550"/>
                <a:gd name="connsiteX4" fmla="*/ 161925 w 180975"/>
                <a:gd name="connsiteY4" fmla="*/ 190500 h 209550"/>
                <a:gd name="connsiteX5" fmla="*/ 180975 w 180975"/>
                <a:gd name="connsiteY5" fmla="*/ 164783 h 209550"/>
                <a:gd name="connsiteX6" fmla="*/ 189548 w 180975"/>
                <a:gd name="connsiteY6" fmla="*/ 130493 h 209550"/>
                <a:gd name="connsiteX7" fmla="*/ 146685 w 180975"/>
                <a:gd name="connsiteY7" fmla="*/ 130493 h 209550"/>
                <a:gd name="connsiteX8" fmla="*/ 132398 w 180975"/>
                <a:gd name="connsiteY8" fmla="*/ 163830 h 209550"/>
                <a:gd name="connsiteX9" fmla="*/ 100013 w 180975"/>
                <a:gd name="connsiteY9" fmla="*/ 176213 h 209550"/>
                <a:gd name="connsiteX10" fmla="*/ 74295 w 180975"/>
                <a:gd name="connsiteY10" fmla="*/ 170498 h 209550"/>
                <a:gd name="connsiteX11" fmla="*/ 57150 w 180975"/>
                <a:gd name="connsiteY11" fmla="*/ 155258 h 209550"/>
                <a:gd name="connsiteX12" fmla="*/ 47625 w 180975"/>
                <a:gd name="connsiteY12" fmla="*/ 133350 h 209550"/>
                <a:gd name="connsiteX13" fmla="*/ 44768 w 180975"/>
                <a:gd name="connsiteY13" fmla="*/ 108585 h 209550"/>
                <a:gd name="connsiteX14" fmla="*/ 47625 w 180975"/>
                <a:gd name="connsiteY14" fmla="*/ 82868 h 209550"/>
                <a:gd name="connsiteX15" fmla="*/ 57150 w 180975"/>
                <a:gd name="connsiteY15" fmla="*/ 60960 h 209550"/>
                <a:gd name="connsiteX16" fmla="*/ 74295 w 180975"/>
                <a:gd name="connsiteY16" fmla="*/ 42863 h 209550"/>
                <a:gd name="connsiteX17" fmla="*/ 100013 w 180975"/>
                <a:gd name="connsiteY17" fmla="*/ 37148 h 209550"/>
                <a:gd name="connsiteX18" fmla="*/ 116205 w 180975"/>
                <a:gd name="connsiteY18" fmla="*/ 40005 h 209550"/>
                <a:gd name="connsiteX19" fmla="*/ 129540 w 180975"/>
                <a:gd name="connsiteY19" fmla="*/ 47625 h 209550"/>
                <a:gd name="connsiteX20" fmla="*/ 139065 w 180975"/>
                <a:gd name="connsiteY20" fmla="*/ 59055 h 209550"/>
                <a:gd name="connsiteX21" fmla="*/ 143828 w 180975"/>
                <a:gd name="connsiteY21" fmla="*/ 73343 h 209550"/>
                <a:gd name="connsiteX22" fmla="*/ 186690 w 180975"/>
                <a:gd name="connsiteY22" fmla="*/ 73343 h 209550"/>
                <a:gd name="connsiteX23" fmla="*/ 177165 w 180975"/>
                <a:gd name="connsiteY23" fmla="*/ 41910 h 209550"/>
                <a:gd name="connsiteX24" fmla="*/ 158115 w 180975"/>
                <a:gd name="connsiteY24" fmla="*/ 19050 h 209550"/>
                <a:gd name="connsiteX25" fmla="*/ 131445 w 180975"/>
                <a:gd name="connsiteY25" fmla="*/ 4763 h 209550"/>
                <a:gd name="connsiteX26" fmla="*/ 100013 w 180975"/>
                <a:gd name="connsiteY26" fmla="*/ 0 h 209550"/>
                <a:gd name="connsiteX27" fmla="*/ 58103 w 180975"/>
                <a:gd name="connsiteY27" fmla="*/ 8573 h 209550"/>
                <a:gd name="connsiteX28" fmla="*/ 26670 w 180975"/>
                <a:gd name="connsiteY28" fmla="*/ 31433 h 209550"/>
                <a:gd name="connsiteX29" fmla="*/ 6668 w 180975"/>
                <a:gd name="connsiteY29" fmla="*/ 65723 h 209550"/>
                <a:gd name="connsiteX30" fmla="*/ 0 w 180975"/>
                <a:gd name="connsiteY30" fmla="*/ 106680 h 209550"/>
                <a:gd name="connsiteX31" fmla="*/ 6668 w 180975"/>
                <a:gd name="connsiteY31" fmla="*/ 147638 h 209550"/>
                <a:gd name="connsiteX32" fmla="*/ 26670 w 180975"/>
                <a:gd name="connsiteY32" fmla="*/ 18192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975" h="209550">
                  <a:moveTo>
                    <a:pt x="26670" y="181928"/>
                  </a:moveTo>
                  <a:cubicBezTo>
                    <a:pt x="35243" y="191453"/>
                    <a:pt x="45720" y="199073"/>
                    <a:pt x="58103" y="203835"/>
                  </a:cubicBezTo>
                  <a:cubicBezTo>
                    <a:pt x="70485" y="209550"/>
                    <a:pt x="84773" y="212408"/>
                    <a:pt x="100013" y="212408"/>
                  </a:cubicBezTo>
                  <a:cubicBezTo>
                    <a:pt x="112395" y="212408"/>
                    <a:pt x="123825" y="210503"/>
                    <a:pt x="134303" y="206693"/>
                  </a:cubicBezTo>
                  <a:cubicBezTo>
                    <a:pt x="144780" y="202883"/>
                    <a:pt x="153353" y="197168"/>
                    <a:pt x="161925" y="190500"/>
                  </a:cubicBezTo>
                  <a:cubicBezTo>
                    <a:pt x="169545" y="182880"/>
                    <a:pt x="176213" y="174308"/>
                    <a:pt x="180975" y="164783"/>
                  </a:cubicBezTo>
                  <a:cubicBezTo>
                    <a:pt x="185738" y="154305"/>
                    <a:pt x="188595" y="142875"/>
                    <a:pt x="189548" y="130493"/>
                  </a:cubicBezTo>
                  <a:lnTo>
                    <a:pt x="146685" y="130493"/>
                  </a:lnTo>
                  <a:cubicBezTo>
                    <a:pt x="144780" y="143828"/>
                    <a:pt x="140018" y="155258"/>
                    <a:pt x="132398" y="163830"/>
                  </a:cubicBezTo>
                  <a:cubicBezTo>
                    <a:pt x="124778" y="172403"/>
                    <a:pt x="114300" y="176213"/>
                    <a:pt x="100013" y="176213"/>
                  </a:cubicBezTo>
                  <a:cubicBezTo>
                    <a:pt x="89535" y="176213"/>
                    <a:pt x="81915" y="174308"/>
                    <a:pt x="74295" y="170498"/>
                  </a:cubicBezTo>
                  <a:cubicBezTo>
                    <a:pt x="67628" y="166688"/>
                    <a:pt x="61913" y="161925"/>
                    <a:pt x="57150" y="155258"/>
                  </a:cubicBezTo>
                  <a:cubicBezTo>
                    <a:pt x="52388" y="148590"/>
                    <a:pt x="49530" y="141923"/>
                    <a:pt x="47625" y="133350"/>
                  </a:cubicBezTo>
                  <a:cubicBezTo>
                    <a:pt x="45720" y="125730"/>
                    <a:pt x="44768" y="117158"/>
                    <a:pt x="44768" y="108585"/>
                  </a:cubicBezTo>
                  <a:cubicBezTo>
                    <a:pt x="44768" y="100013"/>
                    <a:pt x="45720" y="91440"/>
                    <a:pt x="47625" y="82868"/>
                  </a:cubicBezTo>
                  <a:cubicBezTo>
                    <a:pt x="49530" y="74295"/>
                    <a:pt x="52388" y="66675"/>
                    <a:pt x="57150" y="60960"/>
                  </a:cubicBezTo>
                  <a:cubicBezTo>
                    <a:pt x="61913" y="52388"/>
                    <a:pt x="67628" y="47625"/>
                    <a:pt x="74295" y="42863"/>
                  </a:cubicBezTo>
                  <a:cubicBezTo>
                    <a:pt x="80963" y="39053"/>
                    <a:pt x="89535" y="37148"/>
                    <a:pt x="100013" y="37148"/>
                  </a:cubicBezTo>
                  <a:cubicBezTo>
                    <a:pt x="105728" y="37148"/>
                    <a:pt x="110490" y="38100"/>
                    <a:pt x="116205" y="40005"/>
                  </a:cubicBezTo>
                  <a:cubicBezTo>
                    <a:pt x="120968" y="41910"/>
                    <a:pt x="125730" y="44768"/>
                    <a:pt x="129540" y="47625"/>
                  </a:cubicBezTo>
                  <a:cubicBezTo>
                    <a:pt x="133350" y="50483"/>
                    <a:pt x="137160" y="54293"/>
                    <a:pt x="139065" y="59055"/>
                  </a:cubicBezTo>
                  <a:cubicBezTo>
                    <a:pt x="141923" y="62865"/>
                    <a:pt x="143828" y="67628"/>
                    <a:pt x="143828" y="73343"/>
                  </a:cubicBezTo>
                  <a:lnTo>
                    <a:pt x="186690" y="73343"/>
                  </a:lnTo>
                  <a:cubicBezTo>
                    <a:pt x="185738" y="61913"/>
                    <a:pt x="181928" y="51435"/>
                    <a:pt x="177165" y="41910"/>
                  </a:cubicBezTo>
                  <a:cubicBezTo>
                    <a:pt x="172403" y="32385"/>
                    <a:pt x="165735" y="24765"/>
                    <a:pt x="158115" y="19050"/>
                  </a:cubicBezTo>
                  <a:cubicBezTo>
                    <a:pt x="150495" y="13335"/>
                    <a:pt x="140970" y="8573"/>
                    <a:pt x="131445" y="4763"/>
                  </a:cubicBezTo>
                  <a:cubicBezTo>
                    <a:pt x="121920" y="1905"/>
                    <a:pt x="110490" y="0"/>
                    <a:pt x="100013" y="0"/>
                  </a:cubicBezTo>
                  <a:cubicBezTo>
                    <a:pt x="83820" y="0"/>
                    <a:pt x="70485" y="2858"/>
                    <a:pt x="58103" y="8573"/>
                  </a:cubicBezTo>
                  <a:cubicBezTo>
                    <a:pt x="45720" y="13335"/>
                    <a:pt x="35243" y="20955"/>
                    <a:pt x="26670" y="31433"/>
                  </a:cubicBezTo>
                  <a:cubicBezTo>
                    <a:pt x="18098" y="40958"/>
                    <a:pt x="11430" y="52388"/>
                    <a:pt x="6668" y="65723"/>
                  </a:cubicBezTo>
                  <a:cubicBezTo>
                    <a:pt x="1905" y="78105"/>
                    <a:pt x="0" y="92393"/>
                    <a:pt x="0" y="106680"/>
                  </a:cubicBezTo>
                  <a:cubicBezTo>
                    <a:pt x="0" y="121920"/>
                    <a:pt x="1905" y="135255"/>
                    <a:pt x="6668" y="147638"/>
                  </a:cubicBezTo>
                  <a:cubicBezTo>
                    <a:pt x="11430" y="160973"/>
                    <a:pt x="18098" y="172403"/>
                    <a:pt x="26670" y="181928"/>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0" name="Forma libre: forma 19">
              <a:extLst>
                <a:ext uri="{FF2B5EF4-FFF2-40B4-BE49-F238E27FC236}">
                  <a16:creationId xmlns:a16="http://schemas.microsoft.com/office/drawing/2014/main" id="{67222534-68DD-4591-BCD7-9E57198B9178}"/>
                </a:ext>
              </a:extLst>
            </p:cNvPr>
            <p:cNvSpPr/>
            <p:nvPr/>
          </p:nvSpPr>
          <p:spPr>
            <a:xfrm>
              <a:off x="5728335" y="2582227"/>
              <a:ext cx="142875" cy="152400"/>
            </a:xfrm>
            <a:custGeom>
              <a:avLst/>
              <a:gdLst>
                <a:gd name="connsiteX0" fmla="*/ 19050 w 142875"/>
                <a:gd name="connsiteY0" fmla="*/ 132398 h 152400"/>
                <a:gd name="connsiteX1" fmla="*/ 42863 w 142875"/>
                <a:gd name="connsiteY1" fmla="*/ 148590 h 152400"/>
                <a:gd name="connsiteX2" fmla="*/ 74295 w 142875"/>
                <a:gd name="connsiteY2" fmla="*/ 154305 h 152400"/>
                <a:gd name="connsiteX3" fmla="*/ 117158 w 142875"/>
                <a:gd name="connsiteY3" fmla="*/ 142875 h 152400"/>
                <a:gd name="connsiteX4" fmla="*/ 142875 w 142875"/>
                <a:gd name="connsiteY4" fmla="*/ 104775 h 152400"/>
                <a:gd name="connsiteX5" fmla="*/ 107633 w 142875"/>
                <a:gd name="connsiteY5" fmla="*/ 104775 h 152400"/>
                <a:gd name="connsiteX6" fmla="*/ 97155 w 142875"/>
                <a:gd name="connsiteY6" fmla="*/ 118110 h 152400"/>
                <a:gd name="connsiteX7" fmla="*/ 76200 w 142875"/>
                <a:gd name="connsiteY7" fmla="*/ 123825 h 152400"/>
                <a:gd name="connsiteX8" fmla="*/ 50483 w 142875"/>
                <a:gd name="connsiteY8" fmla="*/ 115253 h 152400"/>
                <a:gd name="connsiteX9" fmla="*/ 40958 w 142875"/>
                <a:gd name="connsiteY9" fmla="*/ 86678 h 152400"/>
                <a:gd name="connsiteX10" fmla="*/ 146685 w 142875"/>
                <a:gd name="connsiteY10" fmla="*/ 86678 h 152400"/>
                <a:gd name="connsiteX11" fmla="*/ 143828 w 142875"/>
                <a:gd name="connsiteY11" fmla="*/ 54293 h 152400"/>
                <a:gd name="connsiteX12" fmla="*/ 130492 w 142875"/>
                <a:gd name="connsiteY12" fmla="*/ 26670 h 152400"/>
                <a:gd name="connsiteX13" fmla="*/ 107633 w 142875"/>
                <a:gd name="connsiteY13" fmla="*/ 7620 h 152400"/>
                <a:gd name="connsiteX14" fmla="*/ 75248 w 142875"/>
                <a:gd name="connsiteY14" fmla="*/ 0 h 152400"/>
                <a:gd name="connsiteX15" fmla="*/ 44768 w 142875"/>
                <a:gd name="connsiteY15" fmla="*/ 5715 h 152400"/>
                <a:gd name="connsiteX16" fmla="*/ 20955 w 142875"/>
                <a:gd name="connsiteY16" fmla="*/ 21907 h 152400"/>
                <a:gd name="connsiteX17" fmla="*/ 5715 w 142875"/>
                <a:gd name="connsiteY17" fmla="*/ 46673 h 152400"/>
                <a:gd name="connsiteX18" fmla="*/ 0 w 142875"/>
                <a:gd name="connsiteY18" fmla="*/ 77153 h 152400"/>
                <a:gd name="connsiteX19" fmla="*/ 5715 w 142875"/>
                <a:gd name="connsiteY19" fmla="*/ 108585 h 152400"/>
                <a:gd name="connsiteX20" fmla="*/ 19050 w 142875"/>
                <a:gd name="connsiteY20" fmla="*/ 132398 h 152400"/>
                <a:gd name="connsiteX21" fmla="*/ 40958 w 142875"/>
                <a:gd name="connsiteY21" fmla="*/ 50482 h 152400"/>
                <a:gd name="connsiteX22" fmla="*/ 46672 w 142875"/>
                <a:gd name="connsiteY22" fmla="*/ 40005 h 152400"/>
                <a:gd name="connsiteX23" fmla="*/ 57150 w 142875"/>
                <a:gd name="connsiteY23" fmla="*/ 31432 h 152400"/>
                <a:gd name="connsiteX24" fmla="*/ 73343 w 142875"/>
                <a:gd name="connsiteY24" fmla="*/ 28575 h 152400"/>
                <a:gd name="connsiteX25" fmla="*/ 95250 w 142875"/>
                <a:gd name="connsiteY25" fmla="*/ 36195 h 152400"/>
                <a:gd name="connsiteX26" fmla="*/ 105728 w 142875"/>
                <a:gd name="connsiteY26" fmla="*/ 59055 h 152400"/>
                <a:gd name="connsiteX27" fmla="*/ 40005 w 142875"/>
                <a:gd name="connsiteY27" fmla="*/ 59055 h 152400"/>
                <a:gd name="connsiteX28" fmla="*/ 40958 w 142875"/>
                <a:gd name="connsiteY28" fmla="*/ 5048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875" h="152400">
                  <a:moveTo>
                    <a:pt x="19050" y="132398"/>
                  </a:moveTo>
                  <a:cubicBezTo>
                    <a:pt x="25718" y="139065"/>
                    <a:pt x="33338" y="144780"/>
                    <a:pt x="42863" y="148590"/>
                  </a:cubicBezTo>
                  <a:cubicBezTo>
                    <a:pt x="52388" y="152400"/>
                    <a:pt x="62865" y="154305"/>
                    <a:pt x="74295" y="154305"/>
                  </a:cubicBezTo>
                  <a:cubicBezTo>
                    <a:pt x="90488" y="154305"/>
                    <a:pt x="104775" y="150495"/>
                    <a:pt x="117158" y="142875"/>
                  </a:cubicBezTo>
                  <a:cubicBezTo>
                    <a:pt x="128588" y="135255"/>
                    <a:pt x="137160" y="122873"/>
                    <a:pt x="142875" y="104775"/>
                  </a:cubicBezTo>
                  <a:lnTo>
                    <a:pt x="107633" y="104775"/>
                  </a:lnTo>
                  <a:cubicBezTo>
                    <a:pt x="106680" y="109538"/>
                    <a:pt x="102870" y="113348"/>
                    <a:pt x="97155" y="118110"/>
                  </a:cubicBezTo>
                  <a:cubicBezTo>
                    <a:pt x="91440" y="121920"/>
                    <a:pt x="83820" y="123825"/>
                    <a:pt x="76200" y="123825"/>
                  </a:cubicBezTo>
                  <a:cubicBezTo>
                    <a:pt x="64770" y="123825"/>
                    <a:pt x="56197" y="120967"/>
                    <a:pt x="50483" y="115253"/>
                  </a:cubicBezTo>
                  <a:cubicBezTo>
                    <a:pt x="44768" y="109538"/>
                    <a:pt x="40958" y="100013"/>
                    <a:pt x="40958" y="86678"/>
                  </a:cubicBezTo>
                  <a:lnTo>
                    <a:pt x="146685" y="86678"/>
                  </a:lnTo>
                  <a:cubicBezTo>
                    <a:pt x="147638" y="75248"/>
                    <a:pt x="146685" y="64770"/>
                    <a:pt x="143828" y="54293"/>
                  </a:cubicBezTo>
                  <a:cubicBezTo>
                    <a:pt x="140970" y="43815"/>
                    <a:pt x="137160" y="34290"/>
                    <a:pt x="130492" y="26670"/>
                  </a:cubicBezTo>
                  <a:cubicBezTo>
                    <a:pt x="124778" y="18098"/>
                    <a:pt x="117158" y="12383"/>
                    <a:pt x="107633" y="7620"/>
                  </a:cubicBezTo>
                  <a:cubicBezTo>
                    <a:pt x="98108" y="2858"/>
                    <a:pt x="87630" y="0"/>
                    <a:pt x="75248" y="0"/>
                  </a:cubicBezTo>
                  <a:cubicBezTo>
                    <a:pt x="63818" y="0"/>
                    <a:pt x="54293" y="1905"/>
                    <a:pt x="44768" y="5715"/>
                  </a:cubicBezTo>
                  <a:cubicBezTo>
                    <a:pt x="35243" y="9525"/>
                    <a:pt x="27622" y="15240"/>
                    <a:pt x="20955" y="21907"/>
                  </a:cubicBezTo>
                  <a:cubicBezTo>
                    <a:pt x="14288" y="28575"/>
                    <a:pt x="9525" y="37148"/>
                    <a:pt x="5715" y="46673"/>
                  </a:cubicBezTo>
                  <a:cubicBezTo>
                    <a:pt x="1905" y="56198"/>
                    <a:pt x="0" y="66675"/>
                    <a:pt x="0" y="77153"/>
                  </a:cubicBezTo>
                  <a:cubicBezTo>
                    <a:pt x="0" y="88583"/>
                    <a:pt x="1905" y="99060"/>
                    <a:pt x="5715" y="108585"/>
                  </a:cubicBezTo>
                  <a:cubicBezTo>
                    <a:pt x="7620" y="117158"/>
                    <a:pt x="12383" y="124778"/>
                    <a:pt x="19050" y="132398"/>
                  </a:cubicBezTo>
                  <a:close/>
                  <a:moveTo>
                    <a:pt x="40958" y="50482"/>
                  </a:moveTo>
                  <a:cubicBezTo>
                    <a:pt x="41910" y="46673"/>
                    <a:pt x="43815" y="43815"/>
                    <a:pt x="46672" y="40005"/>
                  </a:cubicBezTo>
                  <a:cubicBezTo>
                    <a:pt x="49530" y="37148"/>
                    <a:pt x="52388" y="34290"/>
                    <a:pt x="57150" y="31432"/>
                  </a:cubicBezTo>
                  <a:cubicBezTo>
                    <a:pt x="60960" y="29528"/>
                    <a:pt x="66675" y="28575"/>
                    <a:pt x="73343" y="28575"/>
                  </a:cubicBezTo>
                  <a:cubicBezTo>
                    <a:pt x="82868" y="28575"/>
                    <a:pt x="90488" y="31432"/>
                    <a:pt x="95250" y="36195"/>
                  </a:cubicBezTo>
                  <a:cubicBezTo>
                    <a:pt x="100013" y="41910"/>
                    <a:pt x="103823" y="49530"/>
                    <a:pt x="105728" y="59055"/>
                  </a:cubicBezTo>
                  <a:lnTo>
                    <a:pt x="40005" y="59055"/>
                  </a:lnTo>
                  <a:cubicBezTo>
                    <a:pt x="39053" y="57150"/>
                    <a:pt x="40005" y="54293"/>
                    <a:pt x="40958" y="50482"/>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1" name="Forma libre: forma 20">
              <a:extLst>
                <a:ext uri="{FF2B5EF4-FFF2-40B4-BE49-F238E27FC236}">
                  <a16:creationId xmlns:a16="http://schemas.microsoft.com/office/drawing/2014/main" id="{020DC47A-8414-4A19-9E28-3050D365E102}"/>
                </a:ext>
              </a:extLst>
            </p:cNvPr>
            <p:cNvSpPr/>
            <p:nvPr/>
          </p:nvSpPr>
          <p:spPr>
            <a:xfrm>
              <a:off x="5891213" y="2581275"/>
              <a:ext cx="85725" cy="142875"/>
            </a:xfrm>
            <a:custGeom>
              <a:avLst/>
              <a:gdLst>
                <a:gd name="connsiteX0" fmla="*/ 40005 w 85725"/>
                <a:gd name="connsiteY0" fmla="*/ 84773 h 142875"/>
                <a:gd name="connsiteX1" fmla="*/ 41910 w 85725"/>
                <a:gd name="connsiteY1" fmla="*/ 66675 h 142875"/>
                <a:gd name="connsiteX2" fmla="*/ 48577 w 85725"/>
                <a:gd name="connsiteY2" fmla="*/ 51435 h 142875"/>
                <a:gd name="connsiteX3" fmla="*/ 60960 w 85725"/>
                <a:gd name="connsiteY3" fmla="*/ 40958 h 142875"/>
                <a:gd name="connsiteX4" fmla="*/ 80010 w 85725"/>
                <a:gd name="connsiteY4" fmla="*/ 37147 h 142875"/>
                <a:gd name="connsiteX5" fmla="*/ 87630 w 85725"/>
                <a:gd name="connsiteY5" fmla="*/ 37147 h 142875"/>
                <a:gd name="connsiteX6" fmla="*/ 94298 w 85725"/>
                <a:gd name="connsiteY6" fmla="*/ 38100 h 142875"/>
                <a:gd name="connsiteX7" fmla="*/ 94298 w 85725"/>
                <a:gd name="connsiteY7" fmla="*/ 952 h 142875"/>
                <a:gd name="connsiteX8" fmla="*/ 85725 w 85725"/>
                <a:gd name="connsiteY8" fmla="*/ 0 h 142875"/>
                <a:gd name="connsiteX9" fmla="*/ 71438 w 85725"/>
                <a:gd name="connsiteY9" fmla="*/ 1905 h 142875"/>
                <a:gd name="connsiteX10" fmla="*/ 58102 w 85725"/>
                <a:gd name="connsiteY10" fmla="*/ 8573 h 142875"/>
                <a:gd name="connsiteX11" fmla="*/ 46673 w 85725"/>
                <a:gd name="connsiteY11" fmla="*/ 18098 h 142875"/>
                <a:gd name="connsiteX12" fmla="*/ 39052 w 85725"/>
                <a:gd name="connsiteY12" fmla="*/ 30480 h 142875"/>
                <a:gd name="connsiteX13" fmla="*/ 38100 w 85725"/>
                <a:gd name="connsiteY13" fmla="*/ 30480 h 142875"/>
                <a:gd name="connsiteX14" fmla="*/ 38100 w 85725"/>
                <a:gd name="connsiteY14" fmla="*/ 3810 h 142875"/>
                <a:gd name="connsiteX15" fmla="*/ 0 w 85725"/>
                <a:gd name="connsiteY15" fmla="*/ 3810 h 142875"/>
                <a:gd name="connsiteX16" fmla="*/ 0 w 85725"/>
                <a:gd name="connsiteY16" fmla="*/ 150495 h 142875"/>
                <a:gd name="connsiteX17" fmla="*/ 40005 w 85725"/>
                <a:gd name="connsiteY17" fmla="*/ 150495 h 142875"/>
                <a:gd name="connsiteX18" fmla="*/ 40005 w 85725"/>
                <a:gd name="connsiteY18" fmla="*/ 8477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725" h="142875">
                  <a:moveTo>
                    <a:pt x="40005" y="84773"/>
                  </a:moveTo>
                  <a:cubicBezTo>
                    <a:pt x="40005" y="78105"/>
                    <a:pt x="40957" y="72390"/>
                    <a:pt x="41910" y="66675"/>
                  </a:cubicBezTo>
                  <a:cubicBezTo>
                    <a:pt x="42863" y="60960"/>
                    <a:pt x="45720" y="56197"/>
                    <a:pt x="48577" y="51435"/>
                  </a:cubicBezTo>
                  <a:cubicBezTo>
                    <a:pt x="51435" y="47625"/>
                    <a:pt x="56198" y="43815"/>
                    <a:pt x="60960" y="40958"/>
                  </a:cubicBezTo>
                  <a:cubicBezTo>
                    <a:pt x="65723" y="38100"/>
                    <a:pt x="72390" y="37147"/>
                    <a:pt x="80010" y="37147"/>
                  </a:cubicBezTo>
                  <a:cubicBezTo>
                    <a:pt x="82868" y="37147"/>
                    <a:pt x="84773" y="37147"/>
                    <a:pt x="87630" y="37147"/>
                  </a:cubicBezTo>
                  <a:cubicBezTo>
                    <a:pt x="90488" y="37147"/>
                    <a:pt x="92393" y="38100"/>
                    <a:pt x="94298" y="38100"/>
                  </a:cubicBezTo>
                  <a:lnTo>
                    <a:pt x="94298" y="952"/>
                  </a:lnTo>
                  <a:cubicBezTo>
                    <a:pt x="91440" y="0"/>
                    <a:pt x="88582" y="0"/>
                    <a:pt x="85725" y="0"/>
                  </a:cubicBezTo>
                  <a:cubicBezTo>
                    <a:pt x="80963" y="0"/>
                    <a:pt x="76200" y="0"/>
                    <a:pt x="71438" y="1905"/>
                  </a:cubicBezTo>
                  <a:cubicBezTo>
                    <a:pt x="66675" y="3810"/>
                    <a:pt x="61913" y="5715"/>
                    <a:pt x="58102" y="8573"/>
                  </a:cubicBezTo>
                  <a:cubicBezTo>
                    <a:pt x="54293" y="11430"/>
                    <a:pt x="50482" y="14288"/>
                    <a:pt x="46673" y="18098"/>
                  </a:cubicBezTo>
                  <a:cubicBezTo>
                    <a:pt x="43815" y="21908"/>
                    <a:pt x="40957" y="26670"/>
                    <a:pt x="39052" y="30480"/>
                  </a:cubicBezTo>
                  <a:lnTo>
                    <a:pt x="38100" y="30480"/>
                  </a:lnTo>
                  <a:lnTo>
                    <a:pt x="38100" y="3810"/>
                  </a:lnTo>
                  <a:lnTo>
                    <a:pt x="0" y="3810"/>
                  </a:lnTo>
                  <a:lnTo>
                    <a:pt x="0" y="150495"/>
                  </a:lnTo>
                  <a:lnTo>
                    <a:pt x="40005" y="150495"/>
                  </a:lnTo>
                  <a:lnTo>
                    <a:pt x="40005" y="84773"/>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2" name="Forma libre: forma 21">
              <a:extLst>
                <a:ext uri="{FF2B5EF4-FFF2-40B4-BE49-F238E27FC236}">
                  <a16:creationId xmlns:a16="http://schemas.microsoft.com/office/drawing/2014/main" id="{F6A74A9E-20B6-4D23-B39C-12B184352304}"/>
                </a:ext>
              </a:extLst>
            </p:cNvPr>
            <p:cNvSpPr/>
            <p:nvPr/>
          </p:nvSpPr>
          <p:spPr>
            <a:xfrm>
              <a:off x="5999798" y="2541270"/>
              <a:ext cx="85725" cy="190500"/>
            </a:xfrm>
            <a:custGeom>
              <a:avLst/>
              <a:gdLst>
                <a:gd name="connsiteX0" fmla="*/ 23813 w 85725"/>
                <a:gd name="connsiteY0" fmla="*/ 157163 h 190500"/>
                <a:gd name="connsiteX1" fmla="*/ 27622 w 85725"/>
                <a:gd name="connsiteY1" fmla="*/ 175260 h 190500"/>
                <a:gd name="connsiteX2" fmla="*/ 38100 w 85725"/>
                <a:gd name="connsiteY2" fmla="*/ 185738 h 190500"/>
                <a:gd name="connsiteX3" fmla="*/ 52388 w 85725"/>
                <a:gd name="connsiteY3" fmla="*/ 190500 h 190500"/>
                <a:gd name="connsiteX4" fmla="*/ 70485 w 85725"/>
                <a:gd name="connsiteY4" fmla="*/ 191453 h 190500"/>
                <a:gd name="connsiteX5" fmla="*/ 82867 w 85725"/>
                <a:gd name="connsiteY5" fmla="*/ 191453 h 190500"/>
                <a:gd name="connsiteX6" fmla="*/ 94297 w 85725"/>
                <a:gd name="connsiteY6" fmla="*/ 190500 h 190500"/>
                <a:gd name="connsiteX7" fmla="*/ 94297 w 85725"/>
                <a:gd name="connsiteY7" fmla="*/ 159068 h 190500"/>
                <a:gd name="connsiteX8" fmla="*/ 88582 w 85725"/>
                <a:gd name="connsiteY8" fmla="*/ 160020 h 190500"/>
                <a:gd name="connsiteX9" fmla="*/ 81915 w 85725"/>
                <a:gd name="connsiteY9" fmla="*/ 160020 h 190500"/>
                <a:gd name="connsiteX10" fmla="*/ 68580 w 85725"/>
                <a:gd name="connsiteY10" fmla="*/ 156210 h 190500"/>
                <a:gd name="connsiteX11" fmla="*/ 64770 w 85725"/>
                <a:gd name="connsiteY11" fmla="*/ 142875 h 190500"/>
                <a:gd name="connsiteX12" fmla="*/ 64770 w 85725"/>
                <a:gd name="connsiteY12" fmla="*/ 70485 h 190500"/>
                <a:gd name="connsiteX13" fmla="*/ 94297 w 85725"/>
                <a:gd name="connsiteY13" fmla="*/ 70485 h 190500"/>
                <a:gd name="connsiteX14" fmla="*/ 94297 w 85725"/>
                <a:gd name="connsiteY14" fmla="*/ 43815 h 190500"/>
                <a:gd name="connsiteX15" fmla="*/ 64770 w 85725"/>
                <a:gd name="connsiteY15" fmla="*/ 43815 h 190500"/>
                <a:gd name="connsiteX16" fmla="*/ 64770 w 85725"/>
                <a:gd name="connsiteY16" fmla="*/ 0 h 190500"/>
                <a:gd name="connsiteX17" fmla="*/ 24765 w 85725"/>
                <a:gd name="connsiteY17" fmla="*/ 0 h 190500"/>
                <a:gd name="connsiteX18" fmla="*/ 24765 w 85725"/>
                <a:gd name="connsiteY18" fmla="*/ 43815 h 190500"/>
                <a:gd name="connsiteX19" fmla="*/ 0 w 85725"/>
                <a:gd name="connsiteY19" fmla="*/ 43815 h 190500"/>
                <a:gd name="connsiteX20" fmla="*/ 0 w 85725"/>
                <a:gd name="connsiteY20" fmla="*/ 70485 h 190500"/>
                <a:gd name="connsiteX21" fmla="*/ 24765 w 85725"/>
                <a:gd name="connsiteY21" fmla="*/ 70485 h 190500"/>
                <a:gd name="connsiteX22" fmla="*/ 24765 w 85725"/>
                <a:gd name="connsiteY22" fmla="*/ 15716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190500">
                  <a:moveTo>
                    <a:pt x="23813" y="157163"/>
                  </a:moveTo>
                  <a:cubicBezTo>
                    <a:pt x="23813" y="164783"/>
                    <a:pt x="24765" y="170498"/>
                    <a:pt x="27622" y="175260"/>
                  </a:cubicBezTo>
                  <a:cubicBezTo>
                    <a:pt x="30480" y="180023"/>
                    <a:pt x="33338" y="182880"/>
                    <a:pt x="38100" y="185738"/>
                  </a:cubicBezTo>
                  <a:cubicBezTo>
                    <a:pt x="41910" y="188595"/>
                    <a:pt x="47625" y="189548"/>
                    <a:pt x="52388" y="190500"/>
                  </a:cubicBezTo>
                  <a:cubicBezTo>
                    <a:pt x="58102" y="191453"/>
                    <a:pt x="63817" y="191453"/>
                    <a:pt x="70485" y="191453"/>
                  </a:cubicBezTo>
                  <a:cubicBezTo>
                    <a:pt x="74295" y="191453"/>
                    <a:pt x="78105" y="191453"/>
                    <a:pt x="82867" y="191453"/>
                  </a:cubicBezTo>
                  <a:cubicBezTo>
                    <a:pt x="86677" y="191453"/>
                    <a:pt x="90488" y="190500"/>
                    <a:pt x="94297" y="190500"/>
                  </a:cubicBezTo>
                  <a:lnTo>
                    <a:pt x="94297" y="159068"/>
                  </a:lnTo>
                  <a:cubicBezTo>
                    <a:pt x="92392" y="159068"/>
                    <a:pt x="90488" y="160020"/>
                    <a:pt x="88582" y="160020"/>
                  </a:cubicBezTo>
                  <a:cubicBezTo>
                    <a:pt x="86677" y="160020"/>
                    <a:pt x="84772" y="160020"/>
                    <a:pt x="81915" y="160020"/>
                  </a:cubicBezTo>
                  <a:cubicBezTo>
                    <a:pt x="75247" y="160020"/>
                    <a:pt x="70485" y="159068"/>
                    <a:pt x="68580" y="156210"/>
                  </a:cubicBezTo>
                  <a:cubicBezTo>
                    <a:pt x="66675" y="154305"/>
                    <a:pt x="64770" y="149543"/>
                    <a:pt x="64770" y="142875"/>
                  </a:cubicBezTo>
                  <a:lnTo>
                    <a:pt x="64770" y="70485"/>
                  </a:lnTo>
                  <a:lnTo>
                    <a:pt x="94297" y="70485"/>
                  </a:lnTo>
                  <a:lnTo>
                    <a:pt x="94297" y="43815"/>
                  </a:lnTo>
                  <a:lnTo>
                    <a:pt x="64770" y="43815"/>
                  </a:lnTo>
                  <a:lnTo>
                    <a:pt x="64770" y="0"/>
                  </a:lnTo>
                  <a:lnTo>
                    <a:pt x="24765" y="0"/>
                  </a:lnTo>
                  <a:lnTo>
                    <a:pt x="24765" y="43815"/>
                  </a:lnTo>
                  <a:lnTo>
                    <a:pt x="0" y="43815"/>
                  </a:lnTo>
                  <a:lnTo>
                    <a:pt x="0" y="70485"/>
                  </a:lnTo>
                  <a:lnTo>
                    <a:pt x="24765" y="70485"/>
                  </a:lnTo>
                  <a:lnTo>
                    <a:pt x="24765" y="157163"/>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3" name="Forma libre: forma 22">
              <a:extLst>
                <a:ext uri="{FF2B5EF4-FFF2-40B4-BE49-F238E27FC236}">
                  <a16:creationId xmlns:a16="http://schemas.microsoft.com/office/drawing/2014/main" id="{BCD03D69-6C61-4958-8B42-391DE925626C}"/>
                </a:ext>
              </a:extLst>
            </p:cNvPr>
            <p:cNvSpPr/>
            <p:nvPr/>
          </p:nvSpPr>
          <p:spPr>
            <a:xfrm>
              <a:off x="6114098" y="2585085"/>
              <a:ext cx="38100" cy="142875"/>
            </a:xfrm>
            <a:custGeom>
              <a:avLst/>
              <a:gdLst>
                <a:gd name="connsiteX0" fmla="*/ 0 w 38100"/>
                <a:gd name="connsiteY0" fmla="*/ 0 h 142875"/>
                <a:gd name="connsiteX1" fmla="*/ 40005 w 38100"/>
                <a:gd name="connsiteY1" fmla="*/ 0 h 142875"/>
                <a:gd name="connsiteX2" fmla="*/ 40005 w 38100"/>
                <a:gd name="connsiteY2" fmla="*/ 146685 h 142875"/>
                <a:gd name="connsiteX3" fmla="*/ 0 w 38100"/>
                <a:gd name="connsiteY3" fmla="*/ 146685 h 142875"/>
              </a:gdLst>
              <a:ahLst/>
              <a:cxnLst>
                <a:cxn ang="0">
                  <a:pos x="connsiteX0" y="connsiteY0"/>
                </a:cxn>
                <a:cxn ang="0">
                  <a:pos x="connsiteX1" y="connsiteY1"/>
                </a:cxn>
                <a:cxn ang="0">
                  <a:pos x="connsiteX2" y="connsiteY2"/>
                </a:cxn>
                <a:cxn ang="0">
                  <a:pos x="connsiteX3" y="connsiteY3"/>
                </a:cxn>
              </a:cxnLst>
              <a:rect l="l" t="t" r="r" b="b"/>
              <a:pathLst>
                <a:path w="38100" h="142875">
                  <a:moveTo>
                    <a:pt x="0" y="0"/>
                  </a:moveTo>
                  <a:lnTo>
                    <a:pt x="40005" y="0"/>
                  </a:lnTo>
                  <a:lnTo>
                    <a:pt x="40005" y="146685"/>
                  </a:lnTo>
                  <a:lnTo>
                    <a:pt x="0" y="146685"/>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4" name="Forma libre: forma 23">
              <a:extLst>
                <a:ext uri="{FF2B5EF4-FFF2-40B4-BE49-F238E27FC236}">
                  <a16:creationId xmlns:a16="http://schemas.microsoft.com/office/drawing/2014/main" id="{072DFF83-470A-4E46-8853-3CE3A7E8C26F}"/>
                </a:ext>
              </a:extLst>
            </p:cNvPr>
            <p:cNvSpPr/>
            <p:nvPr/>
          </p:nvSpPr>
          <p:spPr>
            <a:xfrm>
              <a:off x="6114098" y="2528888"/>
              <a:ext cx="38100" cy="28575"/>
            </a:xfrm>
            <a:custGeom>
              <a:avLst/>
              <a:gdLst>
                <a:gd name="connsiteX0" fmla="*/ 0 w 38100"/>
                <a:gd name="connsiteY0" fmla="*/ 0 h 28575"/>
                <a:gd name="connsiteX1" fmla="*/ 40005 w 38100"/>
                <a:gd name="connsiteY1" fmla="*/ 0 h 28575"/>
                <a:gd name="connsiteX2" fmla="*/ 40005 w 38100"/>
                <a:gd name="connsiteY2" fmla="*/ 33338 h 28575"/>
                <a:gd name="connsiteX3" fmla="*/ 0 w 38100"/>
                <a:gd name="connsiteY3" fmla="*/ 33338 h 28575"/>
              </a:gdLst>
              <a:ahLst/>
              <a:cxnLst>
                <a:cxn ang="0">
                  <a:pos x="connsiteX0" y="connsiteY0"/>
                </a:cxn>
                <a:cxn ang="0">
                  <a:pos x="connsiteX1" y="connsiteY1"/>
                </a:cxn>
                <a:cxn ang="0">
                  <a:pos x="connsiteX2" y="connsiteY2"/>
                </a:cxn>
                <a:cxn ang="0">
                  <a:pos x="connsiteX3" y="connsiteY3"/>
                </a:cxn>
              </a:cxnLst>
              <a:rect l="l" t="t" r="r" b="b"/>
              <a:pathLst>
                <a:path w="38100" h="28575">
                  <a:moveTo>
                    <a:pt x="0" y="0"/>
                  </a:moveTo>
                  <a:lnTo>
                    <a:pt x="40005" y="0"/>
                  </a:lnTo>
                  <a:lnTo>
                    <a:pt x="40005" y="33338"/>
                  </a:lnTo>
                  <a:lnTo>
                    <a:pt x="0" y="33338"/>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5" name="Forma libre: forma 24">
              <a:extLst>
                <a:ext uri="{FF2B5EF4-FFF2-40B4-BE49-F238E27FC236}">
                  <a16:creationId xmlns:a16="http://schemas.microsoft.com/office/drawing/2014/main" id="{CD35F03E-1C89-41FF-A6E9-DB1075844D59}"/>
                </a:ext>
              </a:extLst>
            </p:cNvPr>
            <p:cNvSpPr/>
            <p:nvPr/>
          </p:nvSpPr>
          <p:spPr>
            <a:xfrm>
              <a:off x="6170295" y="2528888"/>
              <a:ext cx="85725" cy="200025"/>
            </a:xfrm>
            <a:custGeom>
              <a:avLst/>
              <a:gdLst>
                <a:gd name="connsiteX0" fmla="*/ 24765 w 85725"/>
                <a:gd name="connsiteY0" fmla="*/ 202883 h 200025"/>
                <a:gd name="connsiteX1" fmla="*/ 64770 w 85725"/>
                <a:gd name="connsiteY1" fmla="*/ 202883 h 200025"/>
                <a:gd name="connsiteX2" fmla="*/ 64770 w 85725"/>
                <a:gd name="connsiteY2" fmla="*/ 82868 h 200025"/>
                <a:gd name="connsiteX3" fmla="*/ 92392 w 85725"/>
                <a:gd name="connsiteY3" fmla="*/ 82868 h 200025"/>
                <a:gd name="connsiteX4" fmla="*/ 92392 w 85725"/>
                <a:gd name="connsiteY4" fmla="*/ 56198 h 200025"/>
                <a:gd name="connsiteX5" fmla="*/ 64770 w 85725"/>
                <a:gd name="connsiteY5" fmla="*/ 56198 h 200025"/>
                <a:gd name="connsiteX6" fmla="*/ 64770 w 85725"/>
                <a:gd name="connsiteY6" fmla="*/ 47625 h 200025"/>
                <a:gd name="connsiteX7" fmla="*/ 68580 w 85725"/>
                <a:gd name="connsiteY7" fmla="*/ 34290 h 200025"/>
                <a:gd name="connsiteX8" fmla="*/ 80010 w 85725"/>
                <a:gd name="connsiteY8" fmla="*/ 30480 h 200025"/>
                <a:gd name="connsiteX9" fmla="*/ 94297 w 85725"/>
                <a:gd name="connsiteY9" fmla="*/ 31433 h 200025"/>
                <a:gd name="connsiteX10" fmla="*/ 94297 w 85725"/>
                <a:gd name="connsiteY10" fmla="*/ 953 h 200025"/>
                <a:gd name="connsiteX11" fmla="*/ 83820 w 85725"/>
                <a:gd name="connsiteY11" fmla="*/ 0 h 200025"/>
                <a:gd name="connsiteX12" fmla="*/ 73342 w 85725"/>
                <a:gd name="connsiteY12" fmla="*/ 0 h 200025"/>
                <a:gd name="connsiteX13" fmla="*/ 36195 w 85725"/>
                <a:gd name="connsiteY13" fmla="*/ 12383 h 200025"/>
                <a:gd name="connsiteX14" fmla="*/ 23813 w 85725"/>
                <a:gd name="connsiteY14" fmla="*/ 44768 h 200025"/>
                <a:gd name="connsiteX15" fmla="*/ 23813 w 85725"/>
                <a:gd name="connsiteY15" fmla="*/ 56198 h 200025"/>
                <a:gd name="connsiteX16" fmla="*/ 0 w 85725"/>
                <a:gd name="connsiteY16" fmla="*/ 56198 h 200025"/>
                <a:gd name="connsiteX17" fmla="*/ 0 w 85725"/>
                <a:gd name="connsiteY17" fmla="*/ 82868 h 200025"/>
                <a:gd name="connsiteX18" fmla="*/ 23813 w 85725"/>
                <a:gd name="connsiteY18" fmla="*/ 82868 h 200025"/>
                <a:gd name="connsiteX19" fmla="*/ 23813 w 85725"/>
                <a:gd name="connsiteY19" fmla="*/ 20288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725" h="200025">
                  <a:moveTo>
                    <a:pt x="24765" y="202883"/>
                  </a:moveTo>
                  <a:lnTo>
                    <a:pt x="64770" y="202883"/>
                  </a:lnTo>
                  <a:lnTo>
                    <a:pt x="64770" y="82868"/>
                  </a:lnTo>
                  <a:lnTo>
                    <a:pt x="92392" y="82868"/>
                  </a:lnTo>
                  <a:lnTo>
                    <a:pt x="92392" y="56198"/>
                  </a:lnTo>
                  <a:lnTo>
                    <a:pt x="64770" y="56198"/>
                  </a:lnTo>
                  <a:lnTo>
                    <a:pt x="64770" y="47625"/>
                  </a:lnTo>
                  <a:cubicBezTo>
                    <a:pt x="64770" y="41910"/>
                    <a:pt x="65722" y="37148"/>
                    <a:pt x="68580" y="34290"/>
                  </a:cubicBezTo>
                  <a:cubicBezTo>
                    <a:pt x="70485" y="31433"/>
                    <a:pt x="75247" y="30480"/>
                    <a:pt x="80010" y="30480"/>
                  </a:cubicBezTo>
                  <a:cubicBezTo>
                    <a:pt x="84772" y="30480"/>
                    <a:pt x="90488" y="30480"/>
                    <a:pt x="94297" y="31433"/>
                  </a:cubicBezTo>
                  <a:lnTo>
                    <a:pt x="94297" y="953"/>
                  </a:lnTo>
                  <a:cubicBezTo>
                    <a:pt x="90488" y="953"/>
                    <a:pt x="87630" y="953"/>
                    <a:pt x="83820" y="0"/>
                  </a:cubicBezTo>
                  <a:cubicBezTo>
                    <a:pt x="80010" y="0"/>
                    <a:pt x="76200" y="0"/>
                    <a:pt x="73342" y="0"/>
                  </a:cubicBezTo>
                  <a:cubicBezTo>
                    <a:pt x="57150" y="0"/>
                    <a:pt x="44767" y="3810"/>
                    <a:pt x="36195" y="12383"/>
                  </a:cubicBezTo>
                  <a:cubicBezTo>
                    <a:pt x="27622" y="20955"/>
                    <a:pt x="23813" y="31433"/>
                    <a:pt x="23813" y="44768"/>
                  </a:cubicBezTo>
                  <a:lnTo>
                    <a:pt x="23813" y="56198"/>
                  </a:lnTo>
                  <a:lnTo>
                    <a:pt x="0" y="56198"/>
                  </a:lnTo>
                  <a:lnTo>
                    <a:pt x="0" y="82868"/>
                  </a:lnTo>
                  <a:lnTo>
                    <a:pt x="23813" y="82868"/>
                  </a:lnTo>
                  <a:lnTo>
                    <a:pt x="23813" y="202883"/>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6" name="Forma libre: forma 25">
              <a:extLst>
                <a:ext uri="{FF2B5EF4-FFF2-40B4-BE49-F238E27FC236}">
                  <a16:creationId xmlns:a16="http://schemas.microsoft.com/office/drawing/2014/main" id="{A6990DD5-4C34-45D0-B12E-3840C69135CC}"/>
                </a:ext>
              </a:extLst>
            </p:cNvPr>
            <p:cNvSpPr/>
            <p:nvPr/>
          </p:nvSpPr>
          <p:spPr>
            <a:xfrm>
              <a:off x="6287453" y="2528888"/>
              <a:ext cx="38100" cy="28575"/>
            </a:xfrm>
            <a:custGeom>
              <a:avLst/>
              <a:gdLst>
                <a:gd name="connsiteX0" fmla="*/ 0 w 38100"/>
                <a:gd name="connsiteY0" fmla="*/ 0 h 28575"/>
                <a:gd name="connsiteX1" fmla="*/ 40005 w 38100"/>
                <a:gd name="connsiteY1" fmla="*/ 0 h 28575"/>
                <a:gd name="connsiteX2" fmla="*/ 40005 w 38100"/>
                <a:gd name="connsiteY2" fmla="*/ 33338 h 28575"/>
                <a:gd name="connsiteX3" fmla="*/ 0 w 38100"/>
                <a:gd name="connsiteY3" fmla="*/ 33338 h 28575"/>
              </a:gdLst>
              <a:ahLst/>
              <a:cxnLst>
                <a:cxn ang="0">
                  <a:pos x="connsiteX0" y="connsiteY0"/>
                </a:cxn>
                <a:cxn ang="0">
                  <a:pos x="connsiteX1" y="connsiteY1"/>
                </a:cxn>
                <a:cxn ang="0">
                  <a:pos x="connsiteX2" y="connsiteY2"/>
                </a:cxn>
                <a:cxn ang="0">
                  <a:pos x="connsiteX3" y="connsiteY3"/>
                </a:cxn>
              </a:cxnLst>
              <a:rect l="l" t="t" r="r" b="b"/>
              <a:pathLst>
                <a:path w="38100" h="28575">
                  <a:moveTo>
                    <a:pt x="0" y="0"/>
                  </a:moveTo>
                  <a:lnTo>
                    <a:pt x="40005" y="0"/>
                  </a:lnTo>
                  <a:lnTo>
                    <a:pt x="40005" y="33338"/>
                  </a:lnTo>
                  <a:lnTo>
                    <a:pt x="0" y="33338"/>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7" name="Forma libre: forma 26">
              <a:extLst>
                <a:ext uri="{FF2B5EF4-FFF2-40B4-BE49-F238E27FC236}">
                  <a16:creationId xmlns:a16="http://schemas.microsoft.com/office/drawing/2014/main" id="{79448048-355C-499F-A712-D7A2F5341AA4}"/>
                </a:ext>
              </a:extLst>
            </p:cNvPr>
            <p:cNvSpPr/>
            <p:nvPr/>
          </p:nvSpPr>
          <p:spPr>
            <a:xfrm>
              <a:off x="6287453" y="2585085"/>
              <a:ext cx="38100" cy="142875"/>
            </a:xfrm>
            <a:custGeom>
              <a:avLst/>
              <a:gdLst>
                <a:gd name="connsiteX0" fmla="*/ 0 w 38100"/>
                <a:gd name="connsiteY0" fmla="*/ 0 h 142875"/>
                <a:gd name="connsiteX1" fmla="*/ 40005 w 38100"/>
                <a:gd name="connsiteY1" fmla="*/ 0 h 142875"/>
                <a:gd name="connsiteX2" fmla="*/ 40005 w 38100"/>
                <a:gd name="connsiteY2" fmla="*/ 146685 h 142875"/>
                <a:gd name="connsiteX3" fmla="*/ 0 w 38100"/>
                <a:gd name="connsiteY3" fmla="*/ 146685 h 142875"/>
              </a:gdLst>
              <a:ahLst/>
              <a:cxnLst>
                <a:cxn ang="0">
                  <a:pos x="connsiteX0" y="connsiteY0"/>
                </a:cxn>
                <a:cxn ang="0">
                  <a:pos x="connsiteX1" y="connsiteY1"/>
                </a:cxn>
                <a:cxn ang="0">
                  <a:pos x="connsiteX2" y="connsiteY2"/>
                </a:cxn>
                <a:cxn ang="0">
                  <a:pos x="connsiteX3" y="connsiteY3"/>
                </a:cxn>
              </a:cxnLst>
              <a:rect l="l" t="t" r="r" b="b"/>
              <a:pathLst>
                <a:path w="38100" h="142875">
                  <a:moveTo>
                    <a:pt x="0" y="0"/>
                  </a:moveTo>
                  <a:lnTo>
                    <a:pt x="40005" y="0"/>
                  </a:lnTo>
                  <a:lnTo>
                    <a:pt x="40005" y="146685"/>
                  </a:lnTo>
                  <a:lnTo>
                    <a:pt x="0" y="146685"/>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8" name="Forma libre: forma 27">
              <a:extLst>
                <a:ext uri="{FF2B5EF4-FFF2-40B4-BE49-F238E27FC236}">
                  <a16:creationId xmlns:a16="http://schemas.microsoft.com/office/drawing/2014/main" id="{99BDC240-AE14-4051-9D1A-CD191716CE33}"/>
                </a:ext>
              </a:extLst>
            </p:cNvPr>
            <p:cNvSpPr/>
            <p:nvPr/>
          </p:nvSpPr>
          <p:spPr>
            <a:xfrm>
              <a:off x="6380798" y="4068128"/>
              <a:ext cx="28575" cy="95250"/>
            </a:xfrm>
            <a:custGeom>
              <a:avLst/>
              <a:gdLst>
                <a:gd name="connsiteX0" fmla="*/ 0 w 28575"/>
                <a:gd name="connsiteY0" fmla="*/ 0 h 95250"/>
                <a:gd name="connsiteX1" fmla="*/ 28575 w 28575"/>
                <a:gd name="connsiteY1" fmla="*/ 0 h 95250"/>
                <a:gd name="connsiteX2" fmla="*/ 28575 w 28575"/>
                <a:gd name="connsiteY2" fmla="*/ 103823 h 95250"/>
                <a:gd name="connsiteX3" fmla="*/ 0 w 28575"/>
                <a:gd name="connsiteY3" fmla="*/ 103823 h 95250"/>
              </a:gdLst>
              <a:ahLst/>
              <a:cxnLst>
                <a:cxn ang="0">
                  <a:pos x="connsiteX0" y="connsiteY0"/>
                </a:cxn>
                <a:cxn ang="0">
                  <a:pos x="connsiteX1" y="connsiteY1"/>
                </a:cxn>
                <a:cxn ang="0">
                  <a:pos x="connsiteX2" y="connsiteY2"/>
                </a:cxn>
                <a:cxn ang="0">
                  <a:pos x="connsiteX3" y="connsiteY3"/>
                </a:cxn>
              </a:cxnLst>
              <a:rect l="l" t="t" r="r" b="b"/>
              <a:pathLst>
                <a:path w="28575" h="95250">
                  <a:moveTo>
                    <a:pt x="0" y="0"/>
                  </a:moveTo>
                  <a:lnTo>
                    <a:pt x="28575" y="0"/>
                  </a:lnTo>
                  <a:lnTo>
                    <a:pt x="28575" y="103823"/>
                  </a:lnTo>
                  <a:lnTo>
                    <a:pt x="0" y="103823"/>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29" name="Forma libre: forma 28">
              <a:extLst>
                <a:ext uri="{FF2B5EF4-FFF2-40B4-BE49-F238E27FC236}">
                  <a16:creationId xmlns:a16="http://schemas.microsoft.com/office/drawing/2014/main" id="{96F61187-92A2-43FB-9BB0-83422FB781CC}"/>
                </a:ext>
              </a:extLst>
            </p:cNvPr>
            <p:cNvSpPr/>
            <p:nvPr/>
          </p:nvSpPr>
          <p:spPr>
            <a:xfrm>
              <a:off x="6380798" y="4028123"/>
              <a:ext cx="28575" cy="19050"/>
            </a:xfrm>
            <a:custGeom>
              <a:avLst/>
              <a:gdLst>
                <a:gd name="connsiteX0" fmla="*/ 0 w 28575"/>
                <a:gd name="connsiteY0" fmla="*/ 0 h 19050"/>
                <a:gd name="connsiteX1" fmla="*/ 28575 w 28575"/>
                <a:gd name="connsiteY1" fmla="*/ 0 h 19050"/>
                <a:gd name="connsiteX2" fmla="*/ 28575 w 28575"/>
                <a:gd name="connsiteY2" fmla="*/ 23812 h 19050"/>
                <a:gd name="connsiteX3" fmla="*/ 0 w 28575"/>
                <a:gd name="connsiteY3" fmla="*/ 23812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28575" y="0"/>
                  </a:lnTo>
                  <a:lnTo>
                    <a:pt x="28575" y="23812"/>
                  </a:lnTo>
                  <a:lnTo>
                    <a:pt x="0" y="23812"/>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0" name="Forma libre: forma 29">
              <a:extLst>
                <a:ext uri="{FF2B5EF4-FFF2-40B4-BE49-F238E27FC236}">
                  <a16:creationId xmlns:a16="http://schemas.microsoft.com/office/drawing/2014/main" id="{5768E803-392D-4445-9B0A-72730FB8A4C0}"/>
                </a:ext>
              </a:extLst>
            </p:cNvPr>
            <p:cNvSpPr/>
            <p:nvPr/>
          </p:nvSpPr>
          <p:spPr>
            <a:xfrm>
              <a:off x="6424613" y="4064317"/>
              <a:ext cx="104775" cy="104775"/>
            </a:xfrm>
            <a:custGeom>
              <a:avLst/>
              <a:gdLst>
                <a:gd name="connsiteX0" fmla="*/ 0 w 104775"/>
                <a:gd name="connsiteY0" fmla="*/ 55245 h 104775"/>
                <a:gd name="connsiteX1" fmla="*/ 53340 w 104775"/>
                <a:gd name="connsiteY1" fmla="*/ 109538 h 104775"/>
                <a:gd name="connsiteX2" fmla="*/ 107633 w 104775"/>
                <a:gd name="connsiteY2" fmla="*/ 55245 h 104775"/>
                <a:gd name="connsiteX3" fmla="*/ 53340 w 104775"/>
                <a:gd name="connsiteY3" fmla="*/ 0 h 104775"/>
                <a:gd name="connsiteX4" fmla="*/ 0 w 104775"/>
                <a:gd name="connsiteY4" fmla="*/ 55245 h 104775"/>
                <a:gd name="connsiteX5" fmla="*/ 79058 w 104775"/>
                <a:gd name="connsiteY5" fmla="*/ 55245 h 104775"/>
                <a:gd name="connsiteX6" fmla="*/ 53340 w 104775"/>
                <a:gd name="connsiteY6" fmla="*/ 88583 h 104775"/>
                <a:gd name="connsiteX7" fmla="*/ 28575 w 104775"/>
                <a:gd name="connsiteY7" fmla="*/ 55245 h 104775"/>
                <a:gd name="connsiteX8" fmla="*/ 53340 w 104775"/>
                <a:gd name="connsiteY8" fmla="*/ 21908 h 104775"/>
                <a:gd name="connsiteX9" fmla="*/ 79058 w 104775"/>
                <a:gd name="connsiteY9" fmla="*/ 5524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0" y="55245"/>
                  </a:moveTo>
                  <a:cubicBezTo>
                    <a:pt x="0" y="88583"/>
                    <a:pt x="20955" y="109538"/>
                    <a:pt x="53340" y="109538"/>
                  </a:cubicBezTo>
                  <a:cubicBezTo>
                    <a:pt x="85725" y="109538"/>
                    <a:pt x="107633" y="87630"/>
                    <a:pt x="107633" y="55245"/>
                  </a:cubicBezTo>
                  <a:cubicBezTo>
                    <a:pt x="107633" y="21908"/>
                    <a:pt x="86677" y="0"/>
                    <a:pt x="53340" y="0"/>
                  </a:cubicBezTo>
                  <a:cubicBezTo>
                    <a:pt x="20955" y="953"/>
                    <a:pt x="0" y="21908"/>
                    <a:pt x="0" y="55245"/>
                  </a:cubicBezTo>
                  <a:close/>
                  <a:moveTo>
                    <a:pt x="79058" y="55245"/>
                  </a:moveTo>
                  <a:cubicBezTo>
                    <a:pt x="79058" y="71438"/>
                    <a:pt x="73342" y="88583"/>
                    <a:pt x="53340" y="88583"/>
                  </a:cubicBezTo>
                  <a:cubicBezTo>
                    <a:pt x="34290" y="88583"/>
                    <a:pt x="28575" y="71438"/>
                    <a:pt x="28575" y="55245"/>
                  </a:cubicBezTo>
                  <a:cubicBezTo>
                    <a:pt x="28575" y="38100"/>
                    <a:pt x="34290" y="21908"/>
                    <a:pt x="53340" y="21908"/>
                  </a:cubicBezTo>
                  <a:cubicBezTo>
                    <a:pt x="73342" y="21908"/>
                    <a:pt x="79058" y="39053"/>
                    <a:pt x="79058" y="552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1" name="Forma libre: forma 30">
              <a:extLst>
                <a:ext uri="{FF2B5EF4-FFF2-40B4-BE49-F238E27FC236}">
                  <a16:creationId xmlns:a16="http://schemas.microsoft.com/office/drawing/2014/main" id="{EEB6E19B-7F63-4AD8-9983-2DFE90748153}"/>
                </a:ext>
              </a:extLst>
            </p:cNvPr>
            <p:cNvSpPr/>
            <p:nvPr/>
          </p:nvSpPr>
          <p:spPr>
            <a:xfrm>
              <a:off x="6550342" y="4065270"/>
              <a:ext cx="95250" cy="104775"/>
            </a:xfrm>
            <a:custGeom>
              <a:avLst/>
              <a:gdLst>
                <a:gd name="connsiteX0" fmla="*/ 98108 w 95250"/>
                <a:gd name="connsiteY0" fmla="*/ 106680 h 104775"/>
                <a:gd name="connsiteX1" fmla="*/ 98108 w 95250"/>
                <a:gd name="connsiteY1" fmla="*/ 42863 h 104775"/>
                <a:gd name="connsiteX2" fmla="*/ 60008 w 95250"/>
                <a:gd name="connsiteY2" fmla="*/ 0 h 104775"/>
                <a:gd name="connsiteX3" fmla="*/ 28575 w 95250"/>
                <a:gd name="connsiteY3" fmla="*/ 17145 h 104775"/>
                <a:gd name="connsiteX4" fmla="*/ 27623 w 95250"/>
                <a:gd name="connsiteY4" fmla="*/ 17145 h 104775"/>
                <a:gd name="connsiteX5" fmla="*/ 27623 w 95250"/>
                <a:gd name="connsiteY5" fmla="*/ 2858 h 104775"/>
                <a:gd name="connsiteX6" fmla="*/ 0 w 95250"/>
                <a:gd name="connsiteY6" fmla="*/ 2858 h 104775"/>
                <a:gd name="connsiteX7" fmla="*/ 0 w 95250"/>
                <a:gd name="connsiteY7" fmla="*/ 106680 h 104775"/>
                <a:gd name="connsiteX8" fmla="*/ 28575 w 95250"/>
                <a:gd name="connsiteY8" fmla="*/ 106680 h 104775"/>
                <a:gd name="connsiteX9" fmla="*/ 28575 w 95250"/>
                <a:gd name="connsiteY9" fmla="*/ 52388 h 104775"/>
                <a:gd name="connsiteX10" fmla="*/ 50483 w 95250"/>
                <a:gd name="connsiteY10" fmla="*/ 22860 h 104775"/>
                <a:gd name="connsiteX11" fmla="*/ 68580 w 95250"/>
                <a:gd name="connsiteY11" fmla="*/ 48577 h 104775"/>
                <a:gd name="connsiteX12" fmla="*/ 68580 w 95250"/>
                <a:gd name="connsiteY12" fmla="*/ 107633 h 104775"/>
                <a:gd name="connsiteX13" fmla="*/ 98108 w 95250"/>
                <a:gd name="connsiteY13" fmla="*/ 10763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104775">
                  <a:moveTo>
                    <a:pt x="98108" y="106680"/>
                  </a:moveTo>
                  <a:lnTo>
                    <a:pt x="98108" y="42863"/>
                  </a:lnTo>
                  <a:cubicBezTo>
                    <a:pt x="98108" y="17145"/>
                    <a:pt x="90488" y="0"/>
                    <a:pt x="60008" y="0"/>
                  </a:cubicBezTo>
                  <a:cubicBezTo>
                    <a:pt x="47625" y="0"/>
                    <a:pt x="35243" y="5715"/>
                    <a:pt x="28575" y="17145"/>
                  </a:cubicBezTo>
                  <a:lnTo>
                    <a:pt x="27623" y="17145"/>
                  </a:lnTo>
                  <a:lnTo>
                    <a:pt x="27623" y="2858"/>
                  </a:lnTo>
                  <a:lnTo>
                    <a:pt x="0" y="2858"/>
                  </a:lnTo>
                  <a:lnTo>
                    <a:pt x="0" y="106680"/>
                  </a:lnTo>
                  <a:lnTo>
                    <a:pt x="28575" y="106680"/>
                  </a:lnTo>
                  <a:lnTo>
                    <a:pt x="28575" y="52388"/>
                  </a:lnTo>
                  <a:cubicBezTo>
                    <a:pt x="28575" y="31433"/>
                    <a:pt x="35243" y="22860"/>
                    <a:pt x="50483" y="22860"/>
                  </a:cubicBezTo>
                  <a:cubicBezTo>
                    <a:pt x="63818" y="22860"/>
                    <a:pt x="68580" y="31433"/>
                    <a:pt x="68580" y="48577"/>
                  </a:cubicBezTo>
                  <a:lnTo>
                    <a:pt x="68580" y="107633"/>
                  </a:lnTo>
                  <a:lnTo>
                    <a:pt x="98108" y="107633"/>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2" name="Forma libre: forma 31">
              <a:extLst>
                <a:ext uri="{FF2B5EF4-FFF2-40B4-BE49-F238E27FC236}">
                  <a16:creationId xmlns:a16="http://schemas.microsoft.com/office/drawing/2014/main" id="{4629908C-18C4-4608-B4DC-788E7AEAD697}"/>
                </a:ext>
              </a:extLst>
            </p:cNvPr>
            <p:cNvSpPr/>
            <p:nvPr/>
          </p:nvSpPr>
          <p:spPr>
            <a:xfrm>
              <a:off x="5516880" y="4260533"/>
              <a:ext cx="1123950" cy="66675"/>
            </a:xfrm>
            <a:custGeom>
              <a:avLst/>
              <a:gdLst>
                <a:gd name="connsiteX0" fmla="*/ 0 w 1123950"/>
                <a:gd name="connsiteY0" fmla="*/ 0 h 66675"/>
                <a:gd name="connsiteX1" fmla="*/ 1132523 w 1123950"/>
                <a:gd name="connsiteY1" fmla="*/ 0 h 66675"/>
                <a:gd name="connsiteX2" fmla="*/ 1132523 w 1123950"/>
                <a:gd name="connsiteY2" fmla="*/ 72390 h 66675"/>
                <a:gd name="connsiteX3" fmla="*/ 0 w 1123950"/>
                <a:gd name="connsiteY3" fmla="*/ 72390 h 66675"/>
              </a:gdLst>
              <a:ahLst/>
              <a:cxnLst>
                <a:cxn ang="0">
                  <a:pos x="connsiteX0" y="connsiteY0"/>
                </a:cxn>
                <a:cxn ang="0">
                  <a:pos x="connsiteX1" y="connsiteY1"/>
                </a:cxn>
                <a:cxn ang="0">
                  <a:pos x="connsiteX2" y="connsiteY2"/>
                </a:cxn>
                <a:cxn ang="0">
                  <a:pos x="connsiteX3" y="connsiteY3"/>
                </a:cxn>
              </a:cxnLst>
              <a:rect l="l" t="t" r="r" b="b"/>
              <a:pathLst>
                <a:path w="1123950" h="66675">
                  <a:moveTo>
                    <a:pt x="0" y="0"/>
                  </a:moveTo>
                  <a:lnTo>
                    <a:pt x="1132523" y="0"/>
                  </a:lnTo>
                  <a:lnTo>
                    <a:pt x="1132523" y="72390"/>
                  </a:lnTo>
                  <a:lnTo>
                    <a:pt x="0" y="72390"/>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3" name="Forma libre: forma 32">
              <a:extLst>
                <a:ext uri="{FF2B5EF4-FFF2-40B4-BE49-F238E27FC236}">
                  <a16:creationId xmlns:a16="http://schemas.microsoft.com/office/drawing/2014/main" id="{975F4AAF-E978-4E53-8FC4-A8BD5554BDC6}"/>
                </a:ext>
              </a:extLst>
            </p:cNvPr>
            <p:cNvSpPr/>
            <p:nvPr/>
          </p:nvSpPr>
          <p:spPr>
            <a:xfrm>
              <a:off x="6647498" y="4016692"/>
              <a:ext cx="28575" cy="28575"/>
            </a:xfrm>
            <a:custGeom>
              <a:avLst/>
              <a:gdLst>
                <a:gd name="connsiteX0" fmla="*/ 25717 w 28575"/>
                <a:gd name="connsiteY0" fmla="*/ 4763 h 28575"/>
                <a:gd name="connsiteX1" fmla="*/ 15240 w 28575"/>
                <a:gd name="connsiteY1" fmla="*/ 0 h 28575"/>
                <a:gd name="connsiteX2" fmla="*/ 4763 w 28575"/>
                <a:gd name="connsiteY2" fmla="*/ 4763 h 28575"/>
                <a:gd name="connsiteX3" fmla="*/ 0 w 28575"/>
                <a:gd name="connsiteY3" fmla="*/ 15240 h 28575"/>
                <a:gd name="connsiteX4" fmla="*/ 4763 w 28575"/>
                <a:gd name="connsiteY4" fmla="*/ 25717 h 28575"/>
                <a:gd name="connsiteX5" fmla="*/ 15240 w 28575"/>
                <a:gd name="connsiteY5" fmla="*/ 30480 h 28575"/>
                <a:gd name="connsiteX6" fmla="*/ 25717 w 28575"/>
                <a:gd name="connsiteY6" fmla="*/ 25717 h 28575"/>
                <a:gd name="connsiteX7" fmla="*/ 30480 w 28575"/>
                <a:gd name="connsiteY7" fmla="*/ 15240 h 28575"/>
                <a:gd name="connsiteX8" fmla="*/ 25717 w 28575"/>
                <a:gd name="connsiteY8" fmla="*/ 4763 h 28575"/>
                <a:gd name="connsiteX9" fmla="*/ 24765 w 28575"/>
                <a:gd name="connsiteY9" fmla="*/ 24765 h 28575"/>
                <a:gd name="connsiteX10" fmla="*/ 16192 w 28575"/>
                <a:gd name="connsiteY10" fmla="*/ 28575 h 28575"/>
                <a:gd name="connsiteX11" fmla="*/ 6667 w 28575"/>
                <a:gd name="connsiteY11" fmla="*/ 24765 h 28575"/>
                <a:gd name="connsiteX12" fmla="*/ 2857 w 28575"/>
                <a:gd name="connsiteY12" fmla="*/ 15240 h 28575"/>
                <a:gd name="connsiteX13" fmla="*/ 6667 w 28575"/>
                <a:gd name="connsiteY13" fmla="*/ 5715 h 28575"/>
                <a:gd name="connsiteX14" fmla="*/ 15240 w 28575"/>
                <a:gd name="connsiteY14" fmla="*/ 1905 h 28575"/>
                <a:gd name="connsiteX15" fmla="*/ 23813 w 28575"/>
                <a:gd name="connsiteY15" fmla="*/ 5715 h 28575"/>
                <a:gd name="connsiteX16" fmla="*/ 27623 w 28575"/>
                <a:gd name="connsiteY16" fmla="*/ 15240 h 28575"/>
                <a:gd name="connsiteX17" fmla="*/ 24765 w 28575"/>
                <a:gd name="connsiteY17" fmla="*/ 2476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75" h="28575">
                  <a:moveTo>
                    <a:pt x="25717" y="4763"/>
                  </a:moveTo>
                  <a:cubicBezTo>
                    <a:pt x="22860" y="1905"/>
                    <a:pt x="19050" y="0"/>
                    <a:pt x="15240" y="0"/>
                  </a:cubicBezTo>
                  <a:cubicBezTo>
                    <a:pt x="11430" y="0"/>
                    <a:pt x="7620" y="1905"/>
                    <a:pt x="4763" y="4763"/>
                  </a:cubicBezTo>
                  <a:cubicBezTo>
                    <a:pt x="1905" y="7620"/>
                    <a:pt x="0" y="11430"/>
                    <a:pt x="0" y="15240"/>
                  </a:cubicBezTo>
                  <a:cubicBezTo>
                    <a:pt x="0" y="19050"/>
                    <a:pt x="1905" y="22860"/>
                    <a:pt x="4763" y="25717"/>
                  </a:cubicBezTo>
                  <a:cubicBezTo>
                    <a:pt x="7620" y="28575"/>
                    <a:pt x="11430" y="30480"/>
                    <a:pt x="15240" y="30480"/>
                  </a:cubicBezTo>
                  <a:cubicBezTo>
                    <a:pt x="19050" y="30480"/>
                    <a:pt x="22860" y="28575"/>
                    <a:pt x="25717" y="25717"/>
                  </a:cubicBezTo>
                  <a:cubicBezTo>
                    <a:pt x="28575" y="22860"/>
                    <a:pt x="30480" y="19050"/>
                    <a:pt x="30480" y="15240"/>
                  </a:cubicBezTo>
                  <a:cubicBezTo>
                    <a:pt x="30480" y="11430"/>
                    <a:pt x="28575" y="7620"/>
                    <a:pt x="25717" y="4763"/>
                  </a:cubicBezTo>
                  <a:close/>
                  <a:moveTo>
                    <a:pt x="24765" y="24765"/>
                  </a:moveTo>
                  <a:cubicBezTo>
                    <a:pt x="21907" y="27623"/>
                    <a:pt x="19050" y="28575"/>
                    <a:pt x="16192" y="28575"/>
                  </a:cubicBezTo>
                  <a:cubicBezTo>
                    <a:pt x="12382" y="28575"/>
                    <a:pt x="9525" y="27623"/>
                    <a:pt x="6667" y="24765"/>
                  </a:cubicBezTo>
                  <a:cubicBezTo>
                    <a:pt x="3810" y="21908"/>
                    <a:pt x="2857" y="19050"/>
                    <a:pt x="2857" y="15240"/>
                  </a:cubicBezTo>
                  <a:cubicBezTo>
                    <a:pt x="2857" y="11430"/>
                    <a:pt x="3810" y="8573"/>
                    <a:pt x="6667" y="5715"/>
                  </a:cubicBezTo>
                  <a:cubicBezTo>
                    <a:pt x="9525" y="2858"/>
                    <a:pt x="12382" y="1905"/>
                    <a:pt x="15240" y="1905"/>
                  </a:cubicBezTo>
                  <a:cubicBezTo>
                    <a:pt x="19050" y="1905"/>
                    <a:pt x="21907" y="2858"/>
                    <a:pt x="23813" y="5715"/>
                  </a:cubicBezTo>
                  <a:cubicBezTo>
                    <a:pt x="26670" y="8573"/>
                    <a:pt x="27623" y="11430"/>
                    <a:pt x="27623" y="15240"/>
                  </a:cubicBezTo>
                  <a:cubicBezTo>
                    <a:pt x="28575" y="19050"/>
                    <a:pt x="26670" y="21908"/>
                    <a:pt x="24765" y="2476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4" name="Forma libre: forma 33">
              <a:extLst>
                <a:ext uri="{FF2B5EF4-FFF2-40B4-BE49-F238E27FC236}">
                  <a16:creationId xmlns:a16="http://schemas.microsoft.com/office/drawing/2014/main" id="{3E69C92C-0182-4534-B970-86A1277CC472}"/>
                </a:ext>
              </a:extLst>
            </p:cNvPr>
            <p:cNvSpPr/>
            <p:nvPr/>
          </p:nvSpPr>
          <p:spPr>
            <a:xfrm>
              <a:off x="6656070" y="4023360"/>
              <a:ext cx="9525" cy="9525"/>
            </a:xfrm>
            <a:custGeom>
              <a:avLst/>
              <a:gdLst>
                <a:gd name="connsiteX0" fmla="*/ 13335 w 9525"/>
                <a:gd name="connsiteY0" fmla="*/ 15240 h 9525"/>
                <a:gd name="connsiteX1" fmla="*/ 13335 w 9525"/>
                <a:gd name="connsiteY1" fmla="*/ 14288 h 9525"/>
                <a:gd name="connsiteX2" fmla="*/ 13335 w 9525"/>
                <a:gd name="connsiteY2" fmla="*/ 13335 h 9525"/>
                <a:gd name="connsiteX3" fmla="*/ 12382 w 9525"/>
                <a:gd name="connsiteY3" fmla="*/ 10478 h 9525"/>
                <a:gd name="connsiteX4" fmla="*/ 9525 w 9525"/>
                <a:gd name="connsiteY4" fmla="*/ 8573 h 9525"/>
                <a:gd name="connsiteX5" fmla="*/ 11430 w 9525"/>
                <a:gd name="connsiteY5" fmla="*/ 7620 h 9525"/>
                <a:gd name="connsiteX6" fmla="*/ 13335 w 9525"/>
                <a:gd name="connsiteY6" fmla="*/ 4763 h 9525"/>
                <a:gd name="connsiteX7" fmla="*/ 10477 w 9525"/>
                <a:gd name="connsiteY7" fmla="*/ 953 h 9525"/>
                <a:gd name="connsiteX8" fmla="*/ 5715 w 9525"/>
                <a:gd name="connsiteY8" fmla="*/ 0 h 9525"/>
                <a:gd name="connsiteX9" fmla="*/ 0 w 9525"/>
                <a:gd name="connsiteY9" fmla="*/ 0 h 9525"/>
                <a:gd name="connsiteX10" fmla="*/ 0 w 9525"/>
                <a:gd name="connsiteY10" fmla="*/ 16193 h 9525"/>
                <a:gd name="connsiteX11" fmla="*/ 2857 w 9525"/>
                <a:gd name="connsiteY11" fmla="*/ 16193 h 9525"/>
                <a:gd name="connsiteX12" fmla="*/ 2857 w 9525"/>
                <a:gd name="connsiteY12" fmla="*/ 9525 h 9525"/>
                <a:gd name="connsiteX13" fmla="*/ 4763 w 9525"/>
                <a:gd name="connsiteY13" fmla="*/ 9525 h 9525"/>
                <a:gd name="connsiteX14" fmla="*/ 7620 w 9525"/>
                <a:gd name="connsiteY14" fmla="*/ 10478 h 9525"/>
                <a:gd name="connsiteX15" fmla="*/ 9525 w 9525"/>
                <a:gd name="connsiteY15" fmla="*/ 14288 h 9525"/>
                <a:gd name="connsiteX16" fmla="*/ 9525 w 9525"/>
                <a:gd name="connsiteY16" fmla="*/ 15240 h 9525"/>
                <a:gd name="connsiteX17" fmla="*/ 9525 w 9525"/>
                <a:gd name="connsiteY17" fmla="*/ 16193 h 9525"/>
                <a:gd name="connsiteX18" fmla="*/ 9525 w 9525"/>
                <a:gd name="connsiteY18" fmla="*/ 16193 h 9525"/>
                <a:gd name="connsiteX19" fmla="*/ 9525 w 9525"/>
                <a:gd name="connsiteY19" fmla="*/ 16193 h 9525"/>
                <a:gd name="connsiteX20" fmla="*/ 12382 w 9525"/>
                <a:gd name="connsiteY20" fmla="*/ 16193 h 9525"/>
                <a:gd name="connsiteX21" fmla="*/ 13335 w 9525"/>
                <a:gd name="connsiteY21" fmla="*/ 15240 h 9525"/>
                <a:gd name="connsiteX22" fmla="*/ 13335 w 9525"/>
                <a:gd name="connsiteY22" fmla="*/ 15240 h 9525"/>
                <a:gd name="connsiteX23" fmla="*/ 9525 w 9525"/>
                <a:gd name="connsiteY23" fmla="*/ 7620 h 9525"/>
                <a:gd name="connsiteX24" fmla="*/ 6667 w 9525"/>
                <a:gd name="connsiteY24" fmla="*/ 7620 h 9525"/>
                <a:gd name="connsiteX25" fmla="*/ 3810 w 9525"/>
                <a:gd name="connsiteY25" fmla="*/ 7620 h 9525"/>
                <a:gd name="connsiteX26" fmla="*/ 3810 w 9525"/>
                <a:gd name="connsiteY26" fmla="*/ 1905 h 9525"/>
                <a:gd name="connsiteX27" fmla="*/ 6667 w 9525"/>
                <a:gd name="connsiteY27" fmla="*/ 1905 h 9525"/>
                <a:gd name="connsiteX28" fmla="*/ 10477 w 9525"/>
                <a:gd name="connsiteY28" fmla="*/ 2858 h 9525"/>
                <a:gd name="connsiteX29" fmla="*/ 11430 w 9525"/>
                <a:gd name="connsiteY29" fmla="*/ 4763 h 9525"/>
                <a:gd name="connsiteX30" fmla="*/ 9525 w 9525"/>
                <a:gd name="connsiteY30" fmla="*/ 762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25" h="9525">
                  <a:moveTo>
                    <a:pt x="13335" y="15240"/>
                  </a:moveTo>
                  <a:cubicBezTo>
                    <a:pt x="13335" y="15240"/>
                    <a:pt x="13335" y="14288"/>
                    <a:pt x="13335" y="14288"/>
                  </a:cubicBezTo>
                  <a:lnTo>
                    <a:pt x="13335" y="13335"/>
                  </a:lnTo>
                  <a:cubicBezTo>
                    <a:pt x="13335" y="12383"/>
                    <a:pt x="13335" y="11430"/>
                    <a:pt x="12382" y="10478"/>
                  </a:cubicBezTo>
                  <a:cubicBezTo>
                    <a:pt x="11430" y="9525"/>
                    <a:pt x="10477" y="9525"/>
                    <a:pt x="9525" y="8573"/>
                  </a:cubicBezTo>
                  <a:cubicBezTo>
                    <a:pt x="10477" y="8573"/>
                    <a:pt x="11430" y="8573"/>
                    <a:pt x="11430" y="7620"/>
                  </a:cubicBezTo>
                  <a:cubicBezTo>
                    <a:pt x="12382" y="6668"/>
                    <a:pt x="13335" y="5715"/>
                    <a:pt x="13335" y="4763"/>
                  </a:cubicBezTo>
                  <a:cubicBezTo>
                    <a:pt x="13335" y="2858"/>
                    <a:pt x="12382" y="953"/>
                    <a:pt x="10477" y="953"/>
                  </a:cubicBezTo>
                  <a:cubicBezTo>
                    <a:pt x="9525" y="953"/>
                    <a:pt x="7620" y="0"/>
                    <a:pt x="5715" y="0"/>
                  </a:cubicBezTo>
                  <a:lnTo>
                    <a:pt x="0" y="0"/>
                  </a:lnTo>
                  <a:lnTo>
                    <a:pt x="0" y="16193"/>
                  </a:lnTo>
                  <a:lnTo>
                    <a:pt x="2857" y="16193"/>
                  </a:lnTo>
                  <a:lnTo>
                    <a:pt x="2857" y="9525"/>
                  </a:lnTo>
                  <a:lnTo>
                    <a:pt x="4763" y="9525"/>
                  </a:lnTo>
                  <a:cubicBezTo>
                    <a:pt x="6667" y="9525"/>
                    <a:pt x="7620" y="9525"/>
                    <a:pt x="7620" y="10478"/>
                  </a:cubicBezTo>
                  <a:cubicBezTo>
                    <a:pt x="8572" y="11430"/>
                    <a:pt x="9525" y="12383"/>
                    <a:pt x="9525" y="14288"/>
                  </a:cubicBezTo>
                  <a:lnTo>
                    <a:pt x="9525" y="15240"/>
                  </a:lnTo>
                  <a:lnTo>
                    <a:pt x="9525" y="16193"/>
                  </a:lnTo>
                  <a:cubicBezTo>
                    <a:pt x="9525" y="16193"/>
                    <a:pt x="9525" y="16193"/>
                    <a:pt x="9525" y="16193"/>
                  </a:cubicBezTo>
                  <a:cubicBezTo>
                    <a:pt x="9525" y="16193"/>
                    <a:pt x="9525" y="16193"/>
                    <a:pt x="9525" y="16193"/>
                  </a:cubicBezTo>
                  <a:lnTo>
                    <a:pt x="12382" y="16193"/>
                  </a:lnTo>
                  <a:lnTo>
                    <a:pt x="13335" y="15240"/>
                  </a:lnTo>
                  <a:cubicBezTo>
                    <a:pt x="13335" y="16193"/>
                    <a:pt x="13335" y="16193"/>
                    <a:pt x="13335" y="15240"/>
                  </a:cubicBezTo>
                  <a:close/>
                  <a:moveTo>
                    <a:pt x="9525" y="7620"/>
                  </a:moveTo>
                  <a:cubicBezTo>
                    <a:pt x="8572" y="7620"/>
                    <a:pt x="7620" y="7620"/>
                    <a:pt x="6667" y="7620"/>
                  </a:cubicBezTo>
                  <a:lnTo>
                    <a:pt x="3810" y="7620"/>
                  </a:lnTo>
                  <a:lnTo>
                    <a:pt x="3810" y="1905"/>
                  </a:lnTo>
                  <a:lnTo>
                    <a:pt x="6667" y="1905"/>
                  </a:lnTo>
                  <a:cubicBezTo>
                    <a:pt x="8572" y="1905"/>
                    <a:pt x="9525" y="1905"/>
                    <a:pt x="10477" y="2858"/>
                  </a:cubicBezTo>
                  <a:cubicBezTo>
                    <a:pt x="11430" y="2858"/>
                    <a:pt x="11430" y="3810"/>
                    <a:pt x="11430" y="4763"/>
                  </a:cubicBezTo>
                  <a:cubicBezTo>
                    <a:pt x="10477" y="6668"/>
                    <a:pt x="10477" y="7620"/>
                    <a:pt x="9525" y="762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5" name="Forma libre: forma 34">
              <a:extLst>
                <a:ext uri="{FF2B5EF4-FFF2-40B4-BE49-F238E27FC236}">
                  <a16:creationId xmlns:a16="http://schemas.microsoft.com/office/drawing/2014/main" id="{0B6BEE7B-2186-4250-AA87-8B65D597A766}"/>
                </a:ext>
              </a:extLst>
            </p:cNvPr>
            <p:cNvSpPr/>
            <p:nvPr/>
          </p:nvSpPr>
          <p:spPr>
            <a:xfrm>
              <a:off x="6340792" y="2581275"/>
              <a:ext cx="142875" cy="152400"/>
            </a:xfrm>
            <a:custGeom>
              <a:avLst/>
              <a:gdLst>
                <a:gd name="connsiteX0" fmla="*/ 20955 w 142875"/>
                <a:gd name="connsiteY0" fmla="*/ 133350 h 152400"/>
                <a:gd name="connsiteX1" fmla="*/ 44768 w 142875"/>
                <a:gd name="connsiteY1" fmla="*/ 149543 h 152400"/>
                <a:gd name="connsiteX2" fmla="*/ 76200 w 142875"/>
                <a:gd name="connsiteY2" fmla="*/ 155258 h 152400"/>
                <a:gd name="connsiteX3" fmla="*/ 119063 w 142875"/>
                <a:gd name="connsiteY3" fmla="*/ 143828 h 152400"/>
                <a:gd name="connsiteX4" fmla="*/ 144780 w 142875"/>
                <a:gd name="connsiteY4" fmla="*/ 105728 h 152400"/>
                <a:gd name="connsiteX5" fmla="*/ 109538 w 142875"/>
                <a:gd name="connsiteY5" fmla="*/ 105728 h 152400"/>
                <a:gd name="connsiteX6" fmla="*/ 98108 w 142875"/>
                <a:gd name="connsiteY6" fmla="*/ 118110 h 152400"/>
                <a:gd name="connsiteX7" fmla="*/ 77153 w 142875"/>
                <a:gd name="connsiteY7" fmla="*/ 123825 h 152400"/>
                <a:gd name="connsiteX8" fmla="*/ 51435 w 142875"/>
                <a:gd name="connsiteY8" fmla="*/ 115253 h 152400"/>
                <a:gd name="connsiteX9" fmla="*/ 41910 w 142875"/>
                <a:gd name="connsiteY9" fmla="*/ 86678 h 152400"/>
                <a:gd name="connsiteX10" fmla="*/ 147638 w 142875"/>
                <a:gd name="connsiteY10" fmla="*/ 86678 h 152400"/>
                <a:gd name="connsiteX11" fmla="*/ 144780 w 142875"/>
                <a:gd name="connsiteY11" fmla="*/ 54293 h 152400"/>
                <a:gd name="connsiteX12" fmla="*/ 131445 w 142875"/>
                <a:gd name="connsiteY12" fmla="*/ 26670 h 152400"/>
                <a:gd name="connsiteX13" fmla="*/ 108585 w 142875"/>
                <a:gd name="connsiteY13" fmla="*/ 7620 h 152400"/>
                <a:gd name="connsiteX14" fmla="*/ 75248 w 142875"/>
                <a:gd name="connsiteY14" fmla="*/ 0 h 152400"/>
                <a:gd name="connsiteX15" fmla="*/ 44768 w 142875"/>
                <a:gd name="connsiteY15" fmla="*/ 5715 h 152400"/>
                <a:gd name="connsiteX16" fmla="*/ 20955 w 142875"/>
                <a:gd name="connsiteY16" fmla="*/ 21908 h 152400"/>
                <a:gd name="connsiteX17" fmla="*/ 5715 w 142875"/>
                <a:gd name="connsiteY17" fmla="*/ 46672 h 152400"/>
                <a:gd name="connsiteX18" fmla="*/ 0 w 142875"/>
                <a:gd name="connsiteY18" fmla="*/ 77153 h 152400"/>
                <a:gd name="connsiteX19" fmla="*/ 5715 w 142875"/>
                <a:gd name="connsiteY19" fmla="*/ 108585 h 152400"/>
                <a:gd name="connsiteX20" fmla="*/ 20955 w 142875"/>
                <a:gd name="connsiteY20" fmla="*/ 133350 h 152400"/>
                <a:gd name="connsiteX21" fmla="*/ 42863 w 142875"/>
                <a:gd name="connsiteY21" fmla="*/ 51435 h 152400"/>
                <a:gd name="connsiteX22" fmla="*/ 48578 w 142875"/>
                <a:gd name="connsiteY22" fmla="*/ 40958 h 152400"/>
                <a:gd name="connsiteX23" fmla="*/ 59055 w 142875"/>
                <a:gd name="connsiteY23" fmla="*/ 32385 h 152400"/>
                <a:gd name="connsiteX24" fmla="*/ 75248 w 142875"/>
                <a:gd name="connsiteY24" fmla="*/ 29528 h 152400"/>
                <a:gd name="connsiteX25" fmla="*/ 97155 w 142875"/>
                <a:gd name="connsiteY25" fmla="*/ 37147 h 152400"/>
                <a:gd name="connsiteX26" fmla="*/ 107633 w 142875"/>
                <a:gd name="connsiteY26" fmla="*/ 60008 h 152400"/>
                <a:gd name="connsiteX27" fmla="*/ 40958 w 142875"/>
                <a:gd name="connsiteY27" fmla="*/ 60008 h 152400"/>
                <a:gd name="connsiteX28" fmla="*/ 42863 w 142875"/>
                <a:gd name="connsiteY28" fmla="*/ 5143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875" h="152400">
                  <a:moveTo>
                    <a:pt x="20955" y="133350"/>
                  </a:moveTo>
                  <a:cubicBezTo>
                    <a:pt x="27623" y="140018"/>
                    <a:pt x="35243" y="145733"/>
                    <a:pt x="44768" y="149543"/>
                  </a:cubicBezTo>
                  <a:cubicBezTo>
                    <a:pt x="54293" y="153353"/>
                    <a:pt x="64770" y="155258"/>
                    <a:pt x="76200" y="155258"/>
                  </a:cubicBezTo>
                  <a:cubicBezTo>
                    <a:pt x="92393" y="155258"/>
                    <a:pt x="106680" y="151448"/>
                    <a:pt x="119063" y="143828"/>
                  </a:cubicBezTo>
                  <a:cubicBezTo>
                    <a:pt x="130493" y="136208"/>
                    <a:pt x="139065" y="123825"/>
                    <a:pt x="144780" y="105728"/>
                  </a:cubicBezTo>
                  <a:lnTo>
                    <a:pt x="109538" y="105728"/>
                  </a:lnTo>
                  <a:cubicBezTo>
                    <a:pt x="107633" y="109538"/>
                    <a:pt x="103823" y="114300"/>
                    <a:pt x="98108" y="118110"/>
                  </a:cubicBezTo>
                  <a:cubicBezTo>
                    <a:pt x="92393" y="121920"/>
                    <a:pt x="84773" y="123825"/>
                    <a:pt x="77153" y="123825"/>
                  </a:cubicBezTo>
                  <a:cubicBezTo>
                    <a:pt x="65723" y="123825"/>
                    <a:pt x="57150" y="120968"/>
                    <a:pt x="51435" y="115253"/>
                  </a:cubicBezTo>
                  <a:cubicBezTo>
                    <a:pt x="45720" y="109538"/>
                    <a:pt x="41910" y="100013"/>
                    <a:pt x="41910" y="86678"/>
                  </a:cubicBezTo>
                  <a:lnTo>
                    <a:pt x="147638" y="86678"/>
                  </a:lnTo>
                  <a:cubicBezTo>
                    <a:pt x="148590" y="75248"/>
                    <a:pt x="147638" y="64770"/>
                    <a:pt x="144780" y="54293"/>
                  </a:cubicBezTo>
                  <a:cubicBezTo>
                    <a:pt x="141923" y="43815"/>
                    <a:pt x="138113" y="34290"/>
                    <a:pt x="131445" y="26670"/>
                  </a:cubicBezTo>
                  <a:cubicBezTo>
                    <a:pt x="125730" y="18098"/>
                    <a:pt x="118110" y="12383"/>
                    <a:pt x="108585" y="7620"/>
                  </a:cubicBezTo>
                  <a:cubicBezTo>
                    <a:pt x="99060" y="1905"/>
                    <a:pt x="88583" y="0"/>
                    <a:pt x="75248" y="0"/>
                  </a:cubicBezTo>
                  <a:cubicBezTo>
                    <a:pt x="63818" y="0"/>
                    <a:pt x="54293" y="1905"/>
                    <a:pt x="44768" y="5715"/>
                  </a:cubicBezTo>
                  <a:cubicBezTo>
                    <a:pt x="35243" y="9525"/>
                    <a:pt x="27623" y="15240"/>
                    <a:pt x="20955" y="21908"/>
                  </a:cubicBezTo>
                  <a:cubicBezTo>
                    <a:pt x="14288" y="28575"/>
                    <a:pt x="9525" y="37147"/>
                    <a:pt x="5715" y="46672"/>
                  </a:cubicBezTo>
                  <a:cubicBezTo>
                    <a:pt x="1905" y="56197"/>
                    <a:pt x="0" y="66675"/>
                    <a:pt x="0" y="77153"/>
                  </a:cubicBezTo>
                  <a:cubicBezTo>
                    <a:pt x="0" y="88583"/>
                    <a:pt x="1905" y="99060"/>
                    <a:pt x="5715" y="108585"/>
                  </a:cubicBezTo>
                  <a:cubicBezTo>
                    <a:pt x="9525" y="118110"/>
                    <a:pt x="14288" y="125730"/>
                    <a:pt x="20955" y="133350"/>
                  </a:cubicBezTo>
                  <a:close/>
                  <a:moveTo>
                    <a:pt x="42863" y="51435"/>
                  </a:moveTo>
                  <a:cubicBezTo>
                    <a:pt x="43815" y="47625"/>
                    <a:pt x="45720" y="44768"/>
                    <a:pt x="48578" y="40958"/>
                  </a:cubicBezTo>
                  <a:cubicBezTo>
                    <a:pt x="51435" y="38100"/>
                    <a:pt x="54293" y="35243"/>
                    <a:pt x="59055" y="32385"/>
                  </a:cubicBezTo>
                  <a:cubicBezTo>
                    <a:pt x="62865" y="30480"/>
                    <a:pt x="68580" y="29528"/>
                    <a:pt x="75248" y="29528"/>
                  </a:cubicBezTo>
                  <a:cubicBezTo>
                    <a:pt x="84773" y="29528"/>
                    <a:pt x="92393" y="32385"/>
                    <a:pt x="97155" y="37147"/>
                  </a:cubicBezTo>
                  <a:cubicBezTo>
                    <a:pt x="101918" y="42863"/>
                    <a:pt x="105728" y="50483"/>
                    <a:pt x="107633" y="60008"/>
                  </a:cubicBezTo>
                  <a:lnTo>
                    <a:pt x="40958" y="60008"/>
                  </a:lnTo>
                  <a:cubicBezTo>
                    <a:pt x="40958" y="58103"/>
                    <a:pt x="41910" y="55245"/>
                    <a:pt x="42863" y="5143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6" name="Forma libre: forma 35">
              <a:extLst>
                <a:ext uri="{FF2B5EF4-FFF2-40B4-BE49-F238E27FC236}">
                  <a16:creationId xmlns:a16="http://schemas.microsoft.com/office/drawing/2014/main" id="{FB73428B-CD52-4FE9-8AB5-92F4FF7ED284}"/>
                </a:ext>
              </a:extLst>
            </p:cNvPr>
            <p:cNvSpPr/>
            <p:nvPr/>
          </p:nvSpPr>
          <p:spPr>
            <a:xfrm>
              <a:off x="6499860" y="2528888"/>
              <a:ext cx="142875" cy="200025"/>
            </a:xfrm>
            <a:custGeom>
              <a:avLst/>
              <a:gdLst>
                <a:gd name="connsiteX0" fmla="*/ 16192 w 142875"/>
                <a:gd name="connsiteY0" fmla="*/ 182880 h 200025"/>
                <a:gd name="connsiteX1" fmla="*/ 37148 w 142875"/>
                <a:gd name="connsiteY1" fmla="*/ 200025 h 200025"/>
                <a:gd name="connsiteX2" fmla="*/ 65723 w 142875"/>
                <a:gd name="connsiteY2" fmla="*/ 206693 h 200025"/>
                <a:gd name="connsiteX3" fmla="*/ 91440 w 142875"/>
                <a:gd name="connsiteY3" fmla="*/ 200978 h 200025"/>
                <a:gd name="connsiteX4" fmla="*/ 110490 w 142875"/>
                <a:gd name="connsiteY4" fmla="*/ 183833 h 200025"/>
                <a:gd name="connsiteX5" fmla="*/ 111442 w 142875"/>
                <a:gd name="connsiteY5" fmla="*/ 183833 h 200025"/>
                <a:gd name="connsiteX6" fmla="*/ 111442 w 142875"/>
                <a:gd name="connsiteY6" fmla="*/ 202883 h 200025"/>
                <a:gd name="connsiteX7" fmla="*/ 149542 w 142875"/>
                <a:gd name="connsiteY7" fmla="*/ 202883 h 200025"/>
                <a:gd name="connsiteX8" fmla="*/ 149542 w 142875"/>
                <a:gd name="connsiteY8" fmla="*/ 0 h 200025"/>
                <a:gd name="connsiteX9" fmla="*/ 109538 w 142875"/>
                <a:gd name="connsiteY9" fmla="*/ 0 h 200025"/>
                <a:gd name="connsiteX10" fmla="*/ 109538 w 142875"/>
                <a:gd name="connsiteY10" fmla="*/ 74295 h 200025"/>
                <a:gd name="connsiteX11" fmla="*/ 108585 w 142875"/>
                <a:gd name="connsiteY11" fmla="*/ 74295 h 200025"/>
                <a:gd name="connsiteX12" fmla="*/ 89535 w 142875"/>
                <a:gd name="connsiteY12" fmla="*/ 58103 h 200025"/>
                <a:gd name="connsiteX13" fmla="*/ 64770 w 142875"/>
                <a:gd name="connsiteY13" fmla="*/ 52388 h 200025"/>
                <a:gd name="connsiteX14" fmla="*/ 36195 w 142875"/>
                <a:gd name="connsiteY14" fmla="*/ 59055 h 200025"/>
                <a:gd name="connsiteX15" fmla="*/ 16192 w 142875"/>
                <a:gd name="connsiteY15" fmla="*/ 76200 h 200025"/>
                <a:gd name="connsiteX16" fmla="*/ 3810 w 142875"/>
                <a:gd name="connsiteY16" fmla="*/ 100965 h 200025"/>
                <a:gd name="connsiteX17" fmla="*/ 0 w 142875"/>
                <a:gd name="connsiteY17" fmla="*/ 129540 h 200025"/>
                <a:gd name="connsiteX18" fmla="*/ 3810 w 142875"/>
                <a:gd name="connsiteY18" fmla="*/ 159068 h 200025"/>
                <a:gd name="connsiteX19" fmla="*/ 16192 w 142875"/>
                <a:gd name="connsiteY19" fmla="*/ 182880 h 200025"/>
                <a:gd name="connsiteX20" fmla="*/ 41910 w 142875"/>
                <a:gd name="connsiteY20" fmla="*/ 111443 h 200025"/>
                <a:gd name="connsiteX21" fmla="*/ 47625 w 142875"/>
                <a:gd name="connsiteY21" fmla="*/ 96203 h 200025"/>
                <a:gd name="connsiteX22" fmla="*/ 58102 w 142875"/>
                <a:gd name="connsiteY22" fmla="*/ 85725 h 200025"/>
                <a:gd name="connsiteX23" fmla="*/ 75248 w 142875"/>
                <a:gd name="connsiteY23" fmla="*/ 81915 h 200025"/>
                <a:gd name="connsiteX24" fmla="*/ 91440 w 142875"/>
                <a:gd name="connsiteY24" fmla="*/ 85725 h 200025"/>
                <a:gd name="connsiteX25" fmla="*/ 101917 w 142875"/>
                <a:gd name="connsiteY25" fmla="*/ 96203 h 200025"/>
                <a:gd name="connsiteX26" fmla="*/ 107632 w 142875"/>
                <a:gd name="connsiteY26" fmla="*/ 111443 h 200025"/>
                <a:gd name="connsiteX27" fmla="*/ 109538 w 142875"/>
                <a:gd name="connsiteY27" fmla="*/ 128588 h 200025"/>
                <a:gd name="connsiteX28" fmla="*/ 107632 w 142875"/>
                <a:gd name="connsiteY28" fmla="*/ 145733 h 200025"/>
                <a:gd name="connsiteX29" fmla="*/ 101917 w 142875"/>
                <a:gd name="connsiteY29" fmla="*/ 160973 h 200025"/>
                <a:gd name="connsiteX30" fmla="*/ 91440 w 142875"/>
                <a:gd name="connsiteY30" fmla="*/ 171450 h 200025"/>
                <a:gd name="connsiteX31" fmla="*/ 75248 w 142875"/>
                <a:gd name="connsiteY31" fmla="*/ 175260 h 200025"/>
                <a:gd name="connsiteX32" fmla="*/ 59055 w 142875"/>
                <a:gd name="connsiteY32" fmla="*/ 171450 h 200025"/>
                <a:gd name="connsiteX33" fmla="*/ 47625 w 142875"/>
                <a:gd name="connsiteY33" fmla="*/ 160973 h 200025"/>
                <a:gd name="connsiteX34" fmla="*/ 40957 w 142875"/>
                <a:gd name="connsiteY34" fmla="*/ 145733 h 200025"/>
                <a:gd name="connsiteX35" fmla="*/ 39052 w 142875"/>
                <a:gd name="connsiteY35" fmla="*/ 128588 h 200025"/>
                <a:gd name="connsiteX36" fmla="*/ 41910 w 142875"/>
                <a:gd name="connsiteY36" fmla="*/ 11144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2875" h="200025">
                  <a:moveTo>
                    <a:pt x="16192" y="182880"/>
                  </a:moveTo>
                  <a:cubicBezTo>
                    <a:pt x="21907" y="190500"/>
                    <a:pt x="28575" y="196215"/>
                    <a:pt x="37148" y="200025"/>
                  </a:cubicBezTo>
                  <a:cubicBezTo>
                    <a:pt x="45720" y="203835"/>
                    <a:pt x="55245" y="206693"/>
                    <a:pt x="65723" y="206693"/>
                  </a:cubicBezTo>
                  <a:cubicBezTo>
                    <a:pt x="75248" y="206693"/>
                    <a:pt x="83820" y="204788"/>
                    <a:pt x="91440" y="200978"/>
                  </a:cubicBezTo>
                  <a:cubicBezTo>
                    <a:pt x="99060" y="197168"/>
                    <a:pt x="105727" y="191453"/>
                    <a:pt x="110490" y="183833"/>
                  </a:cubicBezTo>
                  <a:lnTo>
                    <a:pt x="111442" y="183833"/>
                  </a:lnTo>
                  <a:lnTo>
                    <a:pt x="111442" y="202883"/>
                  </a:lnTo>
                  <a:lnTo>
                    <a:pt x="149542" y="202883"/>
                  </a:lnTo>
                  <a:lnTo>
                    <a:pt x="149542" y="0"/>
                  </a:lnTo>
                  <a:lnTo>
                    <a:pt x="109538" y="0"/>
                  </a:lnTo>
                  <a:lnTo>
                    <a:pt x="109538" y="74295"/>
                  </a:lnTo>
                  <a:lnTo>
                    <a:pt x="108585" y="74295"/>
                  </a:lnTo>
                  <a:cubicBezTo>
                    <a:pt x="103823" y="66675"/>
                    <a:pt x="98107" y="61913"/>
                    <a:pt x="89535" y="58103"/>
                  </a:cubicBezTo>
                  <a:cubicBezTo>
                    <a:pt x="81915" y="54293"/>
                    <a:pt x="73342" y="52388"/>
                    <a:pt x="64770" y="52388"/>
                  </a:cubicBezTo>
                  <a:cubicBezTo>
                    <a:pt x="54292" y="52388"/>
                    <a:pt x="44767" y="54293"/>
                    <a:pt x="36195" y="59055"/>
                  </a:cubicBezTo>
                  <a:cubicBezTo>
                    <a:pt x="27623" y="62865"/>
                    <a:pt x="20955" y="68580"/>
                    <a:pt x="16192" y="76200"/>
                  </a:cubicBezTo>
                  <a:cubicBezTo>
                    <a:pt x="10477" y="82868"/>
                    <a:pt x="6667" y="91440"/>
                    <a:pt x="3810" y="100965"/>
                  </a:cubicBezTo>
                  <a:cubicBezTo>
                    <a:pt x="952" y="110490"/>
                    <a:pt x="0" y="120015"/>
                    <a:pt x="0" y="129540"/>
                  </a:cubicBezTo>
                  <a:cubicBezTo>
                    <a:pt x="0" y="140018"/>
                    <a:pt x="952" y="149543"/>
                    <a:pt x="3810" y="159068"/>
                  </a:cubicBezTo>
                  <a:cubicBezTo>
                    <a:pt x="6667" y="167640"/>
                    <a:pt x="10477" y="175260"/>
                    <a:pt x="16192" y="182880"/>
                  </a:cubicBezTo>
                  <a:close/>
                  <a:moveTo>
                    <a:pt x="41910" y="111443"/>
                  </a:moveTo>
                  <a:cubicBezTo>
                    <a:pt x="42863" y="105728"/>
                    <a:pt x="44767" y="100965"/>
                    <a:pt x="47625" y="96203"/>
                  </a:cubicBezTo>
                  <a:cubicBezTo>
                    <a:pt x="50482" y="91440"/>
                    <a:pt x="54292" y="88583"/>
                    <a:pt x="58102" y="85725"/>
                  </a:cubicBezTo>
                  <a:cubicBezTo>
                    <a:pt x="62865" y="82868"/>
                    <a:pt x="68580" y="81915"/>
                    <a:pt x="75248" y="81915"/>
                  </a:cubicBezTo>
                  <a:cubicBezTo>
                    <a:pt x="81915" y="81915"/>
                    <a:pt x="87630" y="82868"/>
                    <a:pt x="91440" y="85725"/>
                  </a:cubicBezTo>
                  <a:cubicBezTo>
                    <a:pt x="96202" y="88583"/>
                    <a:pt x="99060" y="91440"/>
                    <a:pt x="101917" y="96203"/>
                  </a:cubicBezTo>
                  <a:cubicBezTo>
                    <a:pt x="104775" y="100013"/>
                    <a:pt x="106680" y="105728"/>
                    <a:pt x="107632" y="111443"/>
                  </a:cubicBezTo>
                  <a:cubicBezTo>
                    <a:pt x="108585" y="117158"/>
                    <a:pt x="109538" y="122873"/>
                    <a:pt x="109538" y="128588"/>
                  </a:cubicBezTo>
                  <a:cubicBezTo>
                    <a:pt x="109538" y="134303"/>
                    <a:pt x="108585" y="140970"/>
                    <a:pt x="107632" y="145733"/>
                  </a:cubicBezTo>
                  <a:cubicBezTo>
                    <a:pt x="106680" y="151448"/>
                    <a:pt x="104775" y="156210"/>
                    <a:pt x="101917" y="160973"/>
                  </a:cubicBezTo>
                  <a:cubicBezTo>
                    <a:pt x="99060" y="165735"/>
                    <a:pt x="95250" y="168593"/>
                    <a:pt x="91440" y="171450"/>
                  </a:cubicBezTo>
                  <a:cubicBezTo>
                    <a:pt x="86677" y="174308"/>
                    <a:pt x="81915" y="175260"/>
                    <a:pt x="75248" y="175260"/>
                  </a:cubicBezTo>
                  <a:cubicBezTo>
                    <a:pt x="68580" y="175260"/>
                    <a:pt x="63817" y="174308"/>
                    <a:pt x="59055" y="171450"/>
                  </a:cubicBezTo>
                  <a:cubicBezTo>
                    <a:pt x="54292" y="168593"/>
                    <a:pt x="50482" y="164783"/>
                    <a:pt x="47625" y="160973"/>
                  </a:cubicBezTo>
                  <a:cubicBezTo>
                    <a:pt x="44767" y="156210"/>
                    <a:pt x="42863" y="151448"/>
                    <a:pt x="40957" y="145733"/>
                  </a:cubicBezTo>
                  <a:cubicBezTo>
                    <a:pt x="40005" y="140018"/>
                    <a:pt x="39052" y="134303"/>
                    <a:pt x="39052" y="128588"/>
                  </a:cubicBezTo>
                  <a:cubicBezTo>
                    <a:pt x="40005" y="122873"/>
                    <a:pt x="40957" y="117158"/>
                    <a:pt x="41910" y="111443"/>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7" name="Forma libre: forma 36">
              <a:extLst>
                <a:ext uri="{FF2B5EF4-FFF2-40B4-BE49-F238E27FC236}">
                  <a16:creationId xmlns:a16="http://schemas.microsoft.com/office/drawing/2014/main" id="{06FFAE81-8232-4911-BC5B-18CDF9D7AC34}"/>
                </a:ext>
              </a:extLst>
            </p:cNvPr>
            <p:cNvSpPr/>
            <p:nvPr/>
          </p:nvSpPr>
          <p:spPr>
            <a:xfrm>
              <a:off x="5845493" y="3061335"/>
              <a:ext cx="504825" cy="647700"/>
            </a:xfrm>
            <a:custGeom>
              <a:avLst/>
              <a:gdLst>
                <a:gd name="connsiteX0" fmla="*/ 509587 w 504825"/>
                <a:gd name="connsiteY0" fmla="*/ 461963 h 647700"/>
                <a:gd name="connsiteX1" fmla="*/ 385762 w 504825"/>
                <a:gd name="connsiteY1" fmla="*/ 305753 h 647700"/>
                <a:gd name="connsiteX2" fmla="*/ 385762 w 504825"/>
                <a:gd name="connsiteY2" fmla="*/ 303848 h 647700"/>
                <a:gd name="connsiteX3" fmla="*/ 481965 w 504825"/>
                <a:gd name="connsiteY3" fmla="*/ 159067 h 647700"/>
                <a:gd name="connsiteX4" fmla="*/ 405765 w 504825"/>
                <a:gd name="connsiteY4" fmla="*/ 23813 h 647700"/>
                <a:gd name="connsiteX5" fmla="*/ 234315 w 504825"/>
                <a:gd name="connsiteY5" fmla="*/ 0 h 647700"/>
                <a:gd name="connsiteX6" fmla="*/ 0 w 504825"/>
                <a:gd name="connsiteY6" fmla="*/ 0 h 647700"/>
                <a:gd name="connsiteX7" fmla="*/ 0 w 504825"/>
                <a:gd name="connsiteY7" fmla="*/ 648653 h 647700"/>
                <a:gd name="connsiteX8" fmla="*/ 313372 w 504825"/>
                <a:gd name="connsiteY8" fmla="*/ 648653 h 647700"/>
                <a:gd name="connsiteX9" fmla="*/ 509587 w 504825"/>
                <a:gd name="connsiteY9" fmla="*/ 461963 h 647700"/>
                <a:gd name="connsiteX10" fmla="*/ 85725 w 504825"/>
                <a:gd name="connsiteY10" fmla="*/ 73342 h 647700"/>
                <a:gd name="connsiteX11" fmla="*/ 258127 w 504825"/>
                <a:gd name="connsiteY11" fmla="*/ 73342 h 647700"/>
                <a:gd name="connsiteX12" fmla="*/ 396240 w 504825"/>
                <a:gd name="connsiteY12" fmla="*/ 176213 h 647700"/>
                <a:gd name="connsiteX13" fmla="*/ 258127 w 504825"/>
                <a:gd name="connsiteY13" fmla="*/ 280035 h 647700"/>
                <a:gd name="connsiteX14" fmla="*/ 85725 w 504825"/>
                <a:gd name="connsiteY14" fmla="*/ 280035 h 647700"/>
                <a:gd name="connsiteX15" fmla="*/ 85725 w 504825"/>
                <a:gd name="connsiteY15" fmla="*/ 73342 h 647700"/>
                <a:gd name="connsiteX16" fmla="*/ 85725 w 504825"/>
                <a:gd name="connsiteY16" fmla="*/ 576263 h 647700"/>
                <a:gd name="connsiteX17" fmla="*/ 85725 w 504825"/>
                <a:gd name="connsiteY17" fmla="*/ 351473 h 647700"/>
                <a:gd name="connsiteX18" fmla="*/ 282893 w 504825"/>
                <a:gd name="connsiteY18" fmla="*/ 351473 h 647700"/>
                <a:gd name="connsiteX19" fmla="*/ 423862 w 504825"/>
                <a:gd name="connsiteY19" fmla="*/ 459105 h 647700"/>
                <a:gd name="connsiteX20" fmla="*/ 301943 w 504825"/>
                <a:gd name="connsiteY20" fmla="*/ 575310 h 647700"/>
                <a:gd name="connsiteX21" fmla="*/ 85725 w 504825"/>
                <a:gd name="connsiteY21" fmla="*/ 57531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825" h="647700">
                  <a:moveTo>
                    <a:pt x="509587" y="461963"/>
                  </a:moveTo>
                  <a:cubicBezTo>
                    <a:pt x="509587" y="381953"/>
                    <a:pt x="465772" y="321945"/>
                    <a:pt x="385762" y="305753"/>
                  </a:cubicBezTo>
                  <a:lnTo>
                    <a:pt x="385762" y="303848"/>
                  </a:lnTo>
                  <a:cubicBezTo>
                    <a:pt x="445770" y="279082"/>
                    <a:pt x="481965" y="227648"/>
                    <a:pt x="481965" y="159067"/>
                  </a:cubicBezTo>
                  <a:cubicBezTo>
                    <a:pt x="481965" y="95250"/>
                    <a:pt x="448628" y="49530"/>
                    <a:pt x="405765" y="23813"/>
                  </a:cubicBezTo>
                  <a:cubicBezTo>
                    <a:pt x="366712" y="0"/>
                    <a:pt x="291465" y="0"/>
                    <a:pt x="234315" y="0"/>
                  </a:cubicBezTo>
                  <a:lnTo>
                    <a:pt x="0" y="0"/>
                  </a:lnTo>
                  <a:lnTo>
                    <a:pt x="0" y="648653"/>
                  </a:lnTo>
                  <a:lnTo>
                    <a:pt x="313372" y="648653"/>
                  </a:lnTo>
                  <a:cubicBezTo>
                    <a:pt x="441960" y="648653"/>
                    <a:pt x="509587" y="558165"/>
                    <a:pt x="509587" y="461963"/>
                  </a:cubicBezTo>
                  <a:close/>
                  <a:moveTo>
                    <a:pt x="85725" y="73342"/>
                  </a:moveTo>
                  <a:lnTo>
                    <a:pt x="258127" y="73342"/>
                  </a:lnTo>
                  <a:cubicBezTo>
                    <a:pt x="332422" y="73342"/>
                    <a:pt x="396240" y="85725"/>
                    <a:pt x="396240" y="176213"/>
                  </a:cubicBezTo>
                  <a:cubicBezTo>
                    <a:pt x="396240" y="243840"/>
                    <a:pt x="356235" y="280035"/>
                    <a:pt x="258127" y="280035"/>
                  </a:cubicBezTo>
                  <a:lnTo>
                    <a:pt x="85725" y="280035"/>
                  </a:lnTo>
                  <a:lnTo>
                    <a:pt x="85725" y="73342"/>
                  </a:lnTo>
                  <a:close/>
                  <a:moveTo>
                    <a:pt x="85725" y="576263"/>
                  </a:moveTo>
                  <a:lnTo>
                    <a:pt x="85725" y="351473"/>
                  </a:lnTo>
                  <a:lnTo>
                    <a:pt x="282893" y="351473"/>
                  </a:lnTo>
                  <a:cubicBezTo>
                    <a:pt x="355283" y="351473"/>
                    <a:pt x="423862" y="375285"/>
                    <a:pt x="423862" y="459105"/>
                  </a:cubicBezTo>
                  <a:cubicBezTo>
                    <a:pt x="423862" y="529590"/>
                    <a:pt x="376237" y="575310"/>
                    <a:pt x="301943" y="575310"/>
                  </a:cubicBezTo>
                  <a:lnTo>
                    <a:pt x="85725" y="575310"/>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8" name="Forma libre: forma 37">
              <a:extLst>
                <a:ext uri="{FF2B5EF4-FFF2-40B4-BE49-F238E27FC236}">
                  <a16:creationId xmlns:a16="http://schemas.microsoft.com/office/drawing/2014/main" id="{788B622D-E9A9-44E5-AE1C-DD133EBCB83A}"/>
                </a:ext>
              </a:extLst>
            </p:cNvPr>
            <p:cNvSpPr/>
            <p:nvPr/>
          </p:nvSpPr>
          <p:spPr>
            <a:xfrm>
              <a:off x="5514975" y="2818445"/>
              <a:ext cx="1133475" cy="1133475"/>
            </a:xfrm>
            <a:custGeom>
              <a:avLst/>
              <a:gdLst>
                <a:gd name="connsiteX0" fmla="*/ 567690 w 1133475"/>
                <a:gd name="connsiteY0" fmla="*/ 1135383 h 1133475"/>
                <a:gd name="connsiteX1" fmla="*/ 1135380 w 1133475"/>
                <a:gd name="connsiteY1" fmla="*/ 567693 h 1133475"/>
                <a:gd name="connsiteX2" fmla="*/ 567690 w 1133475"/>
                <a:gd name="connsiteY2" fmla="*/ 3 h 1133475"/>
                <a:gd name="connsiteX3" fmla="*/ 0 w 1133475"/>
                <a:gd name="connsiteY3" fmla="*/ 567693 h 1133475"/>
                <a:gd name="connsiteX4" fmla="*/ 567690 w 1133475"/>
                <a:gd name="connsiteY4" fmla="*/ 1135383 h 1133475"/>
                <a:gd name="connsiteX5" fmla="*/ 567690 w 1133475"/>
                <a:gd name="connsiteY5" fmla="*/ 74298 h 1133475"/>
                <a:gd name="connsiteX6" fmla="*/ 1061085 w 1133475"/>
                <a:gd name="connsiteY6" fmla="*/ 567693 h 1133475"/>
                <a:gd name="connsiteX7" fmla="*/ 567690 w 1133475"/>
                <a:gd name="connsiteY7" fmla="*/ 1061088 h 1133475"/>
                <a:gd name="connsiteX8" fmla="*/ 74295 w 1133475"/>
                <a:gd name="connsiteY8" fmla="*/ 567693 h 1133475"/>
                <a:gd name="connsiteX9" fmla="*/ 567690 w 1133475"/>
                <a:gd name="connsiteY9" fmla="*/ 74298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3475" h="1133475">
                  <a:moveTo>
                    <a:pt x="567690" y="1135383"/>
                  </a:moveTo>
                  <a:cubicBezTo>
                    <a:pt x="881063" y="1135383"/>
                    <a:pt x="1135380" y="881065"/>
                    <a:pt x="1135380" y="567693"/>
                  </a:cubicBezTo>
                  <a:cubicBezTo>
                    <a:pt x="1135380" y="254320"/>
                    <a:pt x="881063" y="3"/>
                    <a:pt x="567690" y="3"/>
                  </a:cubicBezTo>
                  <a:cubicBezTo>
                    <a:pt x="254318" y="-950"/>
                    <a:pt x="0" y="253368"/>
                    <a:pt x="0" y="567693"/>
                  </a:cubicBezTo>
                  <a:cubicBezTo>
                    <a:pt x="0" y="881065"/>
                    <a:pt x="254318" y="1135383"/>
                    <a:pt x="567690" y="1135383"/>
                  </a:cubicBezTo>
                  <a:close/>
                  <a:moveTo>
                    <a:pt x="567690" y="74298"/>
                  </a:moveTo>
                  <a:cubicBezTo>
                    <a:pt x="840105" y="74298"/>
                    <a:pt x="1061085" y="295278"/>
                    <a:pt x="1061085" y="567693"/>
                  </a:cubicBezTo>
                  <a:cubicBezTo>
                    <a:pt x="1061085" y="840108"/>
                    <a:pt x="840105" y="1061088"/>
                    <a:pt x="567690" y="1061088"/>
                  </a:cubicBezTo>
                  <a:cubicBezTo>
                    <a:pt x="295275" y="1061088"/>
                    <a:pt x="74295" y="840108"/>
                    <a:pt x="74295" y="567693"/>
                  </a:cubicBezTo>
                  <a:cubicBezTo>
                    <a:pt x="75248" y="295278"/>
                    <a:pt x="295275" y="74298"/>
                    <a:pt x="567690" y="74298"/>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39" name="Forma libre: forma 38">
              <a:extLst>
                <a:ext uri="{FF2B5EF4-FFF2-40B4-BE49-F238E27FC236}">
                  <a16:creationId xmlns:a16="http://schemas.microsoft.com/office/drawing/2014/main" id="{007C46AF-7BEB-4DB5-A82A-018BBC8EF96F}"/>
                </a:ext>
              </a:extLst>
            </p:cNvPr>
            <p:cNvSpPr/>
            <p:nvPr/>
          </p:nvSpPr>
          <p:spPr>
            <a:xfrm>
              <a:off x="5517833" y="4024313"/>
              <a:ext cx="133350" cy="142875"/>
            </a:xfrm>
            <a:custGeom>
              <a:avLst/>
              <a:gdLst>
                <a:gd name="connsiteX0" fmla="*/ 70485 w 133350"/>
                <a:gd name="connsiteY0" fmla="*/ 26670 h 142875"/>
                <a:gd name="connsiteX1" fmla="*/ 101918 w 133350"/>
                <a:gd name="connsiteY1" fmla="*/ 51435 h 142875"/>
                <a:gd name="connsiteX2" fmla="*/ 132398 w 133350"/>
                <a:gd name="connsiteY2" fmla="*/ 51435 h 142875"/>
                <a:gd name="connsiteX3" fmla="*/ 70485 w 133350"/>
                <a:gd name="connsiteY3" fmla="*/ 0 h 142875"/>
                <a:gd name="connsiteX4" fmla="*/ 0 w 133350"/>
                <a:gd name="connsiteY4" fmla="*/ 76200 h 142875"/>
                <a:gd name="connsiteX5" fmla="*/ 70485 w 133350"/>
                <a:gd name="connsiteY5" fmla="*/ 150495 h 142875"/>
                <a:gd name="connsiteX6" fmla="*/ 133350 w 133350"/>
                <a:gd name="connsiteY6" fmla="*/ 91440 h 142875"/>
                <a:gd name="connsiteX7" fmla="*/ 102870 w 133350"/>
                <a:gd name="connsiteY7" fmla="*/ 91440 h 142875"/>
                <a:gd name="connsiteX8" fmla="*/ 70485 w 133350"/>
                <a:gd name="connsiteY8" fmla="*/ 123825 h 142875"/>
                <a:gd name="connsiteX9" fmla="*/ 31432 w 133350"/>
                <a:gd name="connsiteY9" fmla="*/ 76200 h 142875"/>
                <a:gd name="connsiteX10" fmla="*/ 70485 w 133350"/>
                <a:gd name="connsiteY10" fmla="*/ 266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42875">
                  <a:moveTo>
                    <a:pt x="70485" y="26670"/>
                  </a:moveTo>
                  <a:cubicBezTo>
                    <a:pt x="85725" y="26670"/>
                    <a:pt x="100013" y="37147"/>
                    <a:pt x="101918" y="51435"/>
                  </a:cubicBezTo>
                  <a:lnTo>
                    <a:pt x="132398" y="51435"/>
                  </a:lnTo>
                  <a:cubicBezTo>
                    <a:pt x="128588" y="18097"/>
                    <a:pt x="101918" y="0"/>
                    <a:pt x="70485" y="0"/>
                  </a:cubicBezTo>
                  <a:cubicBezTo>
                    <a:pt x="25718" y="0"/>
                    <a:pt x="0" y="33338"/>
                    <a:pt x="0" y="76200"/>
                  </a:cubicBezTo>
                  <a:cubicBezTo>
                    <a:pt x="0" y="117158"/>
                    <a:pt x="25718" y="150495"/>
                    <a:pt x="70485" y="150495"/>
                  </a:cubicBezTo>
                  <a:cubicBezTo>
                    <a:pt x="105728" y="150495"/>
                    <a:pt x="130493" y="127635"/>
                    <a:pt x="133350" y="91440"/>
                  </a:cubicBezTo>
                  <a:lnTo>
                    <a:pt x="102870" y="91440"/>
                  </a:lnTo>
                  <a:cubicBezTo>
                    <a:pt x="100965" y="110490"/>
                    <a:pt x="89535" y="123825"/>
                    <a:pt x="70485" y="123825"/>
                  </a:cubicBezTo>
                  <a:cubicBezTo>
                    <a:pt x="41910" y="123825"/>
                    <a:pt x="31432" y="100013"/>
                    <a:pt x="31432" y="76200"/>
                  </a:cubicBezTo>
                  <a:cubicBezTo>
                    <a:pt x="31432" y="51435"/>
                    <a:pt x="41910" y="26670"/>
                    <a:pt x="70485" y="2667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40" name="Forma libre: forma 39">
              <a:extLst>
                <a:ext uri="{FF2B5EF4-FFF2-40B4-BE49-F238E27FC236}">
                  <a16:creationId xmlns:a16="http://schemas.microsoft.com/office/drawing/2014/main" id="{02663D05-B5E1-4936-8ACF-C5145FFE67E8}"/>
                </a:ext>
              </a:extLst>
            </p:cNvPr>
            <p:cNvSpPr/>
            <p:nvPr/>
          </p:nvSpPr>
          <p:spPr>
            <a:xfrm>
              <a:off x="5663565" y="4064317"/>
              <a:ext cx="104775" cy="104775"/>
            </a:xfrm>
            <a:custGeom>
              <a:avLst/>
              <a:gdLst>
                <a:gd name="connsiteX0" fmla="*/ 0 w 104775"/>
                <a:gd name="connsiteY0" fmla="*/ 55245 h 104775"/>
                <a:gd name="connsiteX1" fmla="*/ 53340 w 104775"/>
                <a:gd name="connsiteY1" fmla="*/ 109538 h 104775"/>
                <a:gd name="connsiteX2" fmla="*/ 107632 w 104775"/>
                <a:gd name="connsiteY2" fmla="*/ 55245 h 104775"/>
                <a:gd name="connsiteX3" fmla="*/ 53340 w 104775"/>
                <a:gd name="connsiteY3" fmla="*/ 0 h 104775"/>
                <a:gd name="connsiteX4" fmla="*/ 0 w 104775"/>
                <a:gd name="connsiteY4" fmla="*/ 55245 h 104775"/>
                <a:gd name="connsiteX5" fmla="*/ 79057 w 104775"/>
                <a:gd name="connsiteY5" fmla="*/ 55245 h 104775"/>
                <a:gd name="connsiteX6" fmla="*/ 53340 w 104775"/>
                <a:gd name="connsiteY6" fmla="*/ 88583 h 104775"/>
                <a:gd name="connsiteX7" fmla="*/ 28575 w 104775"/>
                <a:gd name="connsiteY7" fmla="*/ 55245 h 104775"/>
                <a:gd name="connsiteX8" fmla="*/ 53340 w 104775"/>
                <a:gd name="connsiteY8" fmla="*/ 21908 h 104775"/>
                <a:gd name="connsiteX9" fmla="*/ 79057 w 104775"/>
                <a:gd name="connsiteY9" fmla="*/ 5524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0" y="55245"/>
                  </a:moveTo>
                  <a:cubicBezTo>
                    <a:pt x="0" y="88583"/>
                    <a:pt x="20955" y="109538"/>
                    <a:pt x="53340" y="109538"/>
                  </a:cubicBezTo>
                  <a:cubicBezTo>
                    <a:pt x="85725" y="109538"/>
                    <a:pt x="107632" y="87630"/>
                    <a:pt x="107632" y="55245"/>
                  </a:cubicBezTo>
                  <a:cubicBezTo>
                    <a:pt x="107632" y="21908"/>
                    <a:pt x="86678" y="0"/>
                    <a:pt x="53340" y="0"/>
                  </a:cubicBezTo>
                  <a:cubicBezTo>
                    <a:pt x="20955" y="953"/>
                    <a:pt x="0" y="21908"/>
                    <a:pt x="0" y="55245"/>
                  </a:cubicBezTo>
                  <a:close/>
                  <a:moveTo>
                    <a:pt x="79057" y="55245"/>
                  </a:moveTo>
                  <a:cubicBezTo>
                    <a:pt x="79057" y="71438"/>
                    <a:pt x="73342" y="88583"/>
                    <a:pt x="53340" y="88583"/>
                  </a:cubicBezTo>
                  <a:cubicBezTo>
                    <a:pt x="34290" y="88583"/>
                    <a:pt x="28575" y="71438"/>
                    <a:pt x="28575" y="55245"/>
                  </a:cubicBezTo>
                  <a:cubicBezTo>
                    <a:pt x="28575" y="38100"/>
                    <a:pt x="34290" y="21908"/>
                    <a:pt x="53340" y="21908"/>
                  </a:cubicBezTo>
                  <a:cubicBezTo>
                    <a:pt x="73342" y="21908"/>
                    <a:pt x="79057" y="39053"/>
                    <a:pt x="79057" y="552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41" name="Forma libre: forma 40">
              <a:extLst>
                <a:ext uri="{FF2B5EF4-FFF2-40B4-BE49-F238E27FC236}">
                  <a16:creationId xmlns:a16="http://schemas.microsoft.com/office/drawing/2014/main" id="{1F13DD99-61CD-40DF-966A-FB6EF8191B10}"/>
                </a:ext>
              </a:extLst>
            </p:cNvPr>
            <p:cNvSpPr/>
            <p:nvPr/>
          </p:nvSpPr>
          <p:spPr>
            <a:xfrm>
              <a:off x="5788343" y="4064317"/>
              <a:ext cx="66675" cy="104775"/>
            </a:xfrm>
            <a:custGeom>
              <a:avLst/>
              <a:gdLst>
                <a:gd name="connsiteX0" fmla="*/ 0 w 66675"/>
                <a:gd name="connsiteY0" fmla="*/ 3810 h 104775"/>
                <a:gd name="connsiteX1" fmla="*/ 0 w 66675"/>
                <a:gd name="connsiteY1" fmla="*/ 107633 h 104775"/>
                <a:gd name="connsiteX2" fmla="*/ 28575 w 66675"/>
                <a:gd name="connsiteY2" fmla="*/ 107633 h 104775"/>
                <a:gd name="connsiteX3" fmla="*/ 28575 w 66675"/>
                <a:gd name="connsiteY3" fmla="*/ 60008 h 104775"/>
                <a:gd name="connsiteX4" fmla="*/ 57150 w 66675"/>
                <a:gd name="connsiteY4" fmla="*/ 26670 h 104775"/>
                <a:gd name="connsiteX5" fmla="*/ 67627 w 66675"/>
                <a:gd name="connsiteY5" fmla="*/ 27623 h 104775"/>
                <a:gd name="connsiteX6" fmla="*/ 67627 w 66675"/>
                <a:gd name="connsiteY6" fmla="*/ 953 h 104775"/>
                <a:gd name="connsiteX7" fmla="*/ 60960 w 66675"/>
                <a:gd name="connsiteY7" fmla="*/ 0 h 104775"/>
                <a:gd name="connsiteX8" fmla="*/ 27622 w 66675"/>
                <a:gd name="connsiteY8" fmla="*/ 21908 h 104775"/>
                <a:gd name="connsiteX9" fmla="*/ 27622 w 66675"/>
                <a:gd name="connsiteY9" fmla="*/ 21908 h 104775"/>
                <a:gd name="connsiteX10" fmla="*/ 27622 w 66675"/>
                <a:gd name="connsiteY10" fmla="*/ 2858 h 104775"/>
                <a:gd name="connsiteX11" fmla="*/ 0 w 66675"/>
                <a:gd name="connsiteY11" fmla="*/ 285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104775">
                  <a:moveTo>
                    <a:pt x="0" y="3810"/>
                  </a:moveTo>
                  <a:lnTo>
                    <a:pt x="0" y="107633"/>
                  </a:lnTo>
                  <a:lnTo>
                    <a:pt x="28575" y="107633"/>
                  </a:lnTo>
                  <a:lnTo>
                    <a:pt x="28575" y="60008"/>
                  </a:lnTo>
                  <a:cubicBezTo>
                    <a:pt x="28575" y="41910"/>
                    <a:pt x="36195" y="26670"/>
                    <a:pt x="57150" y="26670"/>
                  </a:cubicBezTo>
                  <a:cubicBezTo>
                    <a:pt x="60960" y="26670"/>
                    <a:pt x="64770" y="26670"/>
                    <a:pt x="67627" y="27623"/>
                  </a:cubicBezTo>
                  <a:lnTo>
                    <a:pt x="67627" y="953"/>
                  </a:lnTo>
                  <a:cubicBezTo>
                    <a:pt x="65722" y="0"/>
                    <a:pt x="63818" y="0"/>
                    <a:pt x="60960" y="0"/>
                  </a:cubicBezTo>
                  <a:cubicBezTo>
                    <a:pt x="46672" y="0"/>
                    <a:pt x="33338" y="9525"/>
                    <a:pt x="27622" y="21908"/>
                  </a:cubicBezTo>
                  <a:lnTo>
                    <a:pt x="27622" y="21908"/>
                  </a:lnTo>
                  <a:lnTo>
                    <a:pt x="27622" y="2858"/>
                  </a:lnTo>
                  <a:lnTo>
                    <a:pt x="0" y="2858"/>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42" name="Forma libre: forma 41">
              <a:extLst>
                <a:ext uri="{FF2B5EF4-FFF2-40B4-BE49-F238E27FC236}">
                  <a16:creationId xmlns:a16="http://schemas.microsoft.com/office/drawing/2014/main" id="{5014C7A8-412A-4A94-AA07-DF05F6809D52}"/>
                </a:ext>
              </a:extLst>
            </p:cNvPr>
            <p:cNvSpPr/>
            <p:nvPr/>
          </p:nvSpPr>
          <p:spPr>
            <a:xfrm>
              <a:off x="5870257" y="4065270"/>
              <a:ext cx="104775" cy="142875"/>
            </a:xfrm>
            <a:custGeom>
              <a:avLst/>
              <a:gdLst>
                <a:gd name="connsiteX0" fmla="*/ 0 w 104775"/>
                <a:gd name="connsiteY0" fmla="*/ 2858 h 142875"/>
                <a:gd name="connsiteX1" fmla="*/ 0 w 104775"/>
                <a:gd name="connsiteY1" fmla="*/ 143827 h 142875"/>
                <a:gd name="connsiteX2" fmla="*/ 28575 w 104775"/>
                <a:gd name="connsiteY2" fmla="*/ 143827 h 142875"/>
                <a:gd name="connsiteX3" fmla="*/ 28575 w 104775"/>
                <a:gd name="connsiteY3" fmla="*/ 94297 h 142875"/>
                <a:gd name="connsiteX4" fmla="*/ 28575 w 104775"/>
                <a:gd name="connsiteY4" fmla="*/ 94297 h 142875"/>
                <a:gd name="connsiteX5" fmla="*/ 60007 w 104775"/>
                <a:gd name="connsiteY5" fmla="*/ 109538 h 142875"/>
                <a:gd name="connsiteX6" fmla="*/ 105728 w 104775"/>
                <a:gd name="connsiteY6" fmla="*/ 56197 h 142875"/>
                <a:gd name="connsiteX7" fmla="*/ 58103 w 104775"/>
                <a:gd name="connsiteY7" fmla="*/ 0 h 142875"/>
                <a:gd name="connsiteX8" fmla="*/ 27623 w 104775"/>
                <a:gd name="connsiteY8" fmla="*/ 16192 h 142875"/>
                <a:gd name="connsiteX9" fmla="*/ 27623 w 104775"/>
                <a:gd name="connsiteY9" fmla="*/ 16192 h 142875"/>
                <a:gd name="connsiteX10" fmla="*/ 27623 w 104775"/>
                <a:gd name="connsiteY10" fmla="*/ 2858 h 142875"/>
                <a:gd name="connsiteX11" fmla="*/ 0 w 104775"/>
                <a:gd name="connsiteY11" fmla="*/ 2858 h 142875"/>
                <a:gd name="connsiteX12" fmla="*/ 52388 w 104775"/>
                <a:gd name="connsiteY12" fmla="*/ 20955 h 142875"/>
                <a:gd name="connsiteX13" fmla="*/ 77153 w 104775"/>
                <a:gd name="connsiteY13" fmla="*/ 54292 h 142875"/>
                <a:gd name="connsiteX14" fmla="*/ 52388 w 104775"/>
                <a:gd name="connsiteY14" fmla="*/ 87630 h 142875"/>
                <a:gd name="connsiteX15" fmla="*/ 27623 w 104775"/>
                <a:gd name="connsiteY15" fmla="*/ 54292 h 142875"/>
                <a:gd name="connsiteX16" fmla="*/ 52388 w 104775"/>
                <a:gd name="connsiteY16" fmla="*/ 2095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42875">
                  <a:moveTo>
                    <a:pt x="0" y="2858"/>
                  </a:moveTo>
                  <a:lnTo>
                    <a:pt x="0" y="143827"/>
                  </a:lnTo>
                  <a:lnTo>
                    <a:pt x="28575" y="143827"/>
                  </a:lnTo>
                  <a:lnTo>
                    <a:pt x="28575" y="94297"/>
                  </a:lnTo>
                  <a:lnTo>
                    <a:pt x="28575" y="94297"/>
                  </a:lnTo>
                  <a:cubicBezTo>
                    <a:pt x="35243" y="104775"/>
                    <a:pt x="47625" y="109538"/>
                    <a:pt x="60007" y="109538"/>
                  </a:cubicBezTo>
                  <a:cubicBezTo>
                    <a:pt x="90488" y="109538"/>
                    <a:pt x="105728" y="83820"/>
                    <a:pt x="105728" y="56197"/>
                  </a:cubicBezTo>
                  <a:cubicBezTo>
                    <a:pt x="105728" y="26670"/>
                    <a:pt x="91440" y="0"/>
                    <a:pt x="58103" y="0"/>
                  </a:cubicBezTo>
                  <a:cubicBezTo>
                    <a:pt x="45720" y="0"/>
                    <a:pt x="34290" y="4763"/>
                    <a:pt x="27623" y="16192"/>
                  </a:cubicBezTo>
                  <a:lnTo>
                    <a:pt x="27623" y="16192"/>
                  </a:lnTo>
                  <a:lnTo>
                    <a:pt x="27623" y="2858"/>
                  </a:lnTo>
                  <a:lnTo>
                    <a:pt x="0" y="2858"/>
                  </a:lnTo>
                  <a:close/>
                  <a:moveTo>
                    <a:pt x="52388" y="20955"/>
                  </a:moveTo>
                  <a:cubicBezTo>
                    <a:pt x="70485" y="20955"/>
                    <a:pt x="77153" y="38100"/>
                    <a:pt x="77153" y="54292"/>
                  </a:cubicBezTo>
                  <a:cubicBezTo>
                    <a:pt x="77153" y="71438"/>
                    <a:pt x="71438" y="87630"/>
                    <a:pt x="52388" y="87630"/>
                  </a:cubicBezTo>
                  <a:cubicBezTo>
                    <a:pt x="34290" y="87630"/>
                    <a:pt x="27623" y="71438"/>
                    <a:pt x="27623" y="54292"/>
                  </a:cubicBezTo>
                  <a:cubicBezTo>
                    <a:pt x="27623" y="38100"/>
                    <a:pt x="33338" y="20955"/>
                    <a:pt x="52388" y="2095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43" name="Forma libre: forma 42">
              <a:extLst>
                <a:ext uri="{FF2B5EF4-FFF2-40B4-BE49-F238E27FC236}">
                  <a16:creationId xmlns:a16="http://schemas.microsoft.com/office/drawing/2014/main" id="{93918B23-4D17-438F-82A6-6F3B47C758EF}"/>
                </a:ext>
              </a:extLst>
            </p:cNvPr>
            <p:cNvSpPr/>
            <p:nvPr/>
          </p:nvSpPr>
          <p:spPr>
            <a:xfrm>
              <a:off x="5990273" y="4065270"/>
              <a:ext cx="104775" cy="104775"/>
            </a:xfrm>
            <a:custGeom>
              <a:avLst/>
              <a:gdLst>
                <a:gd name="connsiteX0" fmla="*/ 53340 w 104775"/>
                <a:gd name="connsiteY0" fmla="*/ 0 h 104775"/>
                <a:gd name="connsiteX1" fmla="*/ 0 w 104775"/>
                <a:gd name="connsiteY1" fmla="*/ 55245 h 104775"/>
                <a:gd name="connsiteX2" fmla="*/ 53340 w 104775"/>
                <a:gd name="connsiteY2" fmla="*/ 109538 h 104775"/>
                <a:gd name="connsiteX3" fmla="*/ 107632 w 104775"/>
                <a:gd name="connsiteY3" fmla="*/ 55245 h 104775"/>
                <a:gd name="connsiteX4" fmla="*/ 53340 w 104775"/>
                <a:gd name="connsiteY4" fmla="*/ 0 h 104775"/>
                <a:gd name="connsiteX5" fmla="*/ 53340 w 104775"/>
                <a:gd name="connsiteY5" fmla="*/ 87630 h 104775"/>
                <a:gd name="connsiteX6" fmla="*/ 28575 w 104775"/>
                <a:gd name="connsiteY6" fmla="*/ 54292 h 104775"/>
                <a:gd name="connsiteX7" fmla="*/ 53340 w 104775"/>
                <a:gd name="connsiteY7" fmla="*/ 20955 h 104775"/>
                <a:gd name="connsiteX8" fmla="*/ 79057 w 104775"/>
                <a:gd name="connsiteY8" fmla="*/ 54292 h 104775"/>
                <a:gd name="connsiteX9" fmla="*/ 53340 w 104775"/>
                <a:gd name="connsiteY9" fmla="*/ 8763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53340" y="0"/>
                  </a:moveTo>
                  <a:cubicBezTo>
                    <a:pt x="20955" y="0"/>
                    <a:pt x="0" y="21908"/>
                    <a:pt x="0" y="55245"/>
                  </a:cubicBezTo>
                  <a:cubicBezTo>
                    <a:pt x="0" y="88583"/>
                    <a:pt x="20955" y="109538"/>
                    <a:pt x="53340" y="109538"/>
                  </a:cubicBezTo>
                  <a:cubicBezTo>
                    <a:pt x="85725" y="109538"/>
                    <a:pt x="107632" y="87630"/>
                    <a:pt x="107632" y="55245"/>
                  </a:cubicBezTo>
                  <a:cubicBezTo>
                    <a:pt x="106680" y="20955"/>
                    <a:pt x="85725" y="0"/>
                    <a:pt x="53340" y="0"/>
                  </a:cubicBezTo>
                  <a:close/>
                  <a:moveTo>
                    <a:pt x="53340" y="87630"/>
                  </a:moveTo>
                  <a:cubicBezTo>
                    <a:pt x="34290" y="87630"/>
                    <a:pt x="28575" y="70485"/>
                    <a:pt x="28575" y="54292"/>
                  </a:cubicBezTo>
                  <a:cubicBezTo>
                    <a:pt x="28575" y="37147"/>
                    <a:pt x="34290" y="20955"/>
                    <a:pt x="53340" y="20955"/>
                  </a:cubicBezTo>
                  <a:cubicBezTo>
                    <a:pt x="72390" y="20955"/>
                    <a:pt x="79057" y="38100"/>
                    <a:pt x="79057" y="54292"/>
                  </a:cubicBezTo>
                  <a:cubicBezTo>
                    <a:pt x="78105" y="70485"/>
                    <a:pt x="72390" y="87630"/>
                    <a:pt x="53340" y="8763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44" name="Forma libre: forma 43">
              <a:extLst>
                <a:ext uri="{FF2B5EF4-FFF2-40B4-BE49-F238E27FC236}">
                  <a16:creationId xmlns:a16="http://schemas.microsoft.com/office/drawing/2014/main" id="{96CAA10F-7439-41A1-B406-5035BAF84A35}"/>
                </a:ext>
              </a:extLst>
            </p:cNvPr>
            <p:cNvSpPr/>
            <p:nvPr/>
          </p:nvSpPr>
          <p:spPr>
            <a:xfrm>
              <a:off x="6116002" y="4064317"/>
              <a:ext cx="66675" cy="104775"/>
            </a:xfrm>
            <a:custGeom>
              <a:avLst/>
              <a:gdLst>
                <a:gd name="connsiteX0" fmla="*/ 0 w 66675"/>
                <a:gd name="connsiteY0" fmla="*/ 3810 h 104775"/>
                <a:gd name="connsiteX1" fmla="*/ 0 w 66675"/>
                <a:gd name="connsiteY1" fmla="*/ 107633 h 104775"/>
                <a:gd name="connsiteX2" fmla="*/ 28575 w 66675"/>
                <a:gd name="connsiteY2" fmla="*/ 107633 h 104775"/>
                <a:gd name="connsiteX3" fmla="*/ 28575 w 66675"/>
                <a:gd name="connsiteY3" fmla="*/ 60008 h 104775"/>
                <a:gd name="connsiteX4" fmla="*/ 57150 w 66675"/>
                <a:gd name="connsiteY4" fmla="*/ 26670 h 104775"/>
                <a:gd name="connsiteX5" fmla="*/ 67627 w 66675"/>
                <a:gd name="connsiteY5" fmla="*/ 27623 h 104775"/>
                <a:gd name="connsiteX6" fmla="*/ 67627 w 66675"/>
                <a:gd name="connsiteY6" fmla="*/ 953 h 104775"/>
                <a:gd name="connsiteX7" fmla="*/ 60960 w 66675"/>
                <a:gd name="connsiteY7" fmla="*/ 0 h 104775"/>
                <a:gd name="connsiteX8" fmla="*/ 27623 w 66675"/>
                <a:gd name="connsiteY8" fmla="*/ 21908 h 104775"/>
                <a:gd name="connsiteX9" fmla="*/ 27623 w 66675"/>
                <a:gd name="connsiteY9" fmla="*/ 21908 h 104775"/>
                <a:gd name="connsiteX10" fmla="*/ 27623 w 66675"/>
                <a:gd name="connsiteY10" fmla="*/ 2858 h 104775"/>
                <a:gd name="connsiteX11" fmla="*/ 0 w 66675"/>
                <a:gd name="connsiteY11" fmla="*/ 285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104775">
                  <a:moveTo>
                    <a:pt x="0" y="3810"/>
                  </a:moveTo>
                  <a:lnTo>
                    <a:pt x="0" y="107633"/>
                  </a:lnTo>
                  <a:lnTo>
                    <a:pt x="28575" y="107633"/>
                  </a:lnTo>
                  <a:lnTo>
                    <a:pt x="28575" y="60008"/>
                  </a:lnTo>
                  <a:cubicBezTo>
                    <a:pt x="28575" y="41910"/>
                    <a:pt x="36195" y="26670"/>
                    <a:pt x="57150" y="26670"/>
                  </a:cubicBezTo>
                  <a:cubicBezTo>
                    <a:pt x="60960" y="26670"/>
                    <a:pt x="64770" y="26670"/>
                    <a:pt x="67627" y="27623"/>
                  </a:cubicBezTo>
                  <a:lnTo>
                    <a:pt x="67627" y="953"/>
                  </a:lnTo>
                  <a:cubicBezTo>
                    <a:pt x="65723" y="0"/>
                    <a:pt x="63818" y="0"/>
                    <a:pt x="60960" y="0"/>
                  </a:cubicBezTo>
                  <a:cubicBezTo>
                    <a:pt x="46673" y="0"/>
                    <a:pt x="33338" y="9525"/>
                    <a:pt x="27623" y="21908"/>
                  </a:cubicBezTo>
                  <a:lnTo>
                    <a:pt x="27623" y="21908"/>
                  </a:lnTo>
                  <a:lnTo>
                    <a:pt x="27623" y="2858"/>
                  </a:lnTo>
                  <a:lnTo>
                    <a:pt x="0" y="2858"/>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45" name="Forma libre: forma 44">
              <a:extLst>
                <a:ext uri="{FF2B5EF4-FFF2-40B4-BE49-F238E27FC236}">
                  <a16:creationId xmlns:a16="http://schemas.microsoft.com/office/drawing/2014/main" id="{D407CDBE-BBE9-4801-B005-EB6F4A323E67}"/>
                </a:ext>
              </a:extLst>
            </p:cNvPr>
            <p:cNvSpPr/>
            <p:nvPr/>
          </p:nvSpPr>
          <p:spPr>
            <a:xfrm>
              <a:off x="6189345" y="4065270"/>
              <a:ext cx="95250" cy="104775"/>
            </a:xfrm>
            <a:custGeom>
              <a:avLst/>
              <a:gdLst>
                <a:gd name="connsiteX0" fmla="*/ 35242 w 95250"/>
                <a:gd name="connsiteY0" fmla="*/ 46672 h 104775"/>
                <a:gd name="connsiteX1" fmla="*/ 0 w 95250"/>
                <a:gd name="connsiteY1" fmla="*/ 78105 h 104775"/>
                <a:gd name="connsiteX2" fmla="*/ 35242 w 95250"/>
                <a:gd name="connsiteY2" fmla="*/ 109538 h 104775"/>
                <a:gd name="connsiteX3" fmla="*/ 70485 w 95250"/>
                <a:gd name="connsiteY3" fmla="*/ 96202 h 104775"/>
                <a:gd name="connsiteX4" fmla="*/ 72390 w 95250"/>
                <a:gd name="connsiteY4" fmla="*/ 106680 h 104775"/>
                <a:gd name="connsiteX5" fmla="*/ 100965 w 95250"/>
                <a:gd name="connsiteY5" fmla="*/ 106680 h 104775"/>
                <a:gd name="connsiteX6" fmla="*/ 97155 w 95250"/>
                <a:gd name="connsiteY6" fmla="*/ 83820 h 104775"/>
                <a:gd name="connsiteX7" fmla="*/ 97155 w 95250"/>
                <a:gd name="connsiteY7" fmla="*/ 29527 h 104775"/>
                <a:gd name="connsiteX8" fmla="*/ 51435 w 95250"/>
                <a:gd name="connsiteY8" fmla="*/ 0 h 104775"/>
                <a:gd name="connsiteX9" fmla="*/ 2857 w 95250"/>
                <a:gd name="connsiteY9" fmla="*/ 35242 h 104775"/>
                <a:gd name="connsiteX10" fmla="*/ 31432 w 95250"/>
                <a:gd name="connsiteY10" fmla="*/ 35242 h 104775"/>
                <a:gd name="connsiteX11" fmla="*/ 50482 w 95250"/>
                <a:gd name="connsiteY11" fmla="*/ 20002 h 104775"/>
                <a:gd name="connsiteX12" fmla="*/ 68580 w 95250"/>
                <a:gd name="connsiteY12" fmla="*/ 34290 h 104775"/>
                <a:gd name="connsiteX13" fmla="*/ 35242 w 95250"/>
                <a:gd name="connsiteY13" fmla="*/ 46672 h 104775"/>
                <a:gd name="connsiteX14" fmla="*/ 69532 w 95250"/>
                <a:gd name="connsiteY14" fmla="*/ 65722 h 104775"/>
                <a:gd name="connsiteX15" fmla="*/ 46672 w 95250"/>
                <a:gd name="connsiteY15" fmla="*/ 89535 h 104775"/>
                <a:gd name="connsiteX16" fmla="*/ 29527 w 95250"/>
                <a:gd name="connsiteY16" fmla="*/ 76200 h 104775"/>
                <a:gd name="connsiteX17" fmla="*/ 46672 w 95250"/>
                <a:gd name="connsiteY17" fmla="*/ 60960 h 104775"/>
                <a:gd name="connsiteX18" fmla="*/ 70485 w 95250"/>
                <a:gd name="connsiteY18" fmla="*/ 55245 h 104775"/>
                <a:gd name="connsiteX19" fmla="*/ 70485 w 95250"/>
                <a:gd name="connsiteY19" fmla="*/ 6572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250" h="104775">
                  <a:moveTo>
                    <a:pt x="35242" y="46672"/>
                  </a:moveTo>
                  <a:cubicBezTo>
                    <a:pt x="17145" y="49530"/>
                    <a:pt x="0" y="54292"/>
                    <a:pt x="0" y="78105"/>
                  </a:cubicBezTo>
                  <a:cubicBezTo>
                    <a:pt x="0" y="99060"/>
                    <a:pt x="15240" y="109538"/>
                    <a:pt x="35242" y="109538"/>
                  </a:cubicBezTo>
                  <a:cubicBezTo>
                    <a:pt x="47625" y="109538"/>
                    <a:pt x="60960" y="105727"/>
                    <a:pt x="70485" y="96202"/>
                  </a:cubicBezTo>
                  <a:cubicBezTo>
                    <a:pt x="70485" y="100013"/>
                    <a:pt x="71438" y="102870"/>
                    <a:pt x="72390" y="106680"/>
                  </a:cubicBezTo>
                  <a:lnTo>
                    <a:pt x="100965" y="106680"/>
                  </a:lnTo>
                  <a:cubicBezTo>
                    <a:pt x="98107" y="102870"/>
                    <a:pt x="97155" y="93345"/>
                    <a:pt x="97155" y="83820"/>
                  </a:cubicBezTo>
                  <a:lnTo>
                    <a:pt x="97155" y="29527"/>
                  </a:lnTo>
                  <a:cubicBezTo>
                    <a:pt x="97155" y="4763"/>
                    <a:pt x="72390" y="0"/>
                    <a:pt x="51435" y="0"/>
                  </a:cubicBezTo>
                  <a:cubicBezTo>
                    <a:pt x="28575" y="0"/>
                    <a:pt x="3810" y="7620"/>
                    <a:pt x="2857" y="35242"/>
                  </a:cubicBezTo>
                  <a:lnTo>
                    <a:pt x="31432" y="35242"/>
                  </a:lnTo>
                  <a:cubicBezTo>
                    <a:pt x="32385" y="23813"/>
                    <a:pt x="39052" y="20002"/>
                    <a:pt x="50482" y="20002"/>
                  </a:cubicBezTo>
                  <a:cubicBezTo>
                    <a:pt x="60960" y="20002"/>
                    <a:pt x="68580" y="21908"/>
                    <a:pt x="68580" y="34290"/>
                  </a:cubicBezTo>
                  <a:cubicBezTo>
                    <a:pt x="69532" y="44767"/>
                    <a:pt x="53340" y="43815"/>
                    <a:pt x="35242" y="46672"/>
                  </a:cubicBezTo>
                  <a:close/>
                  <a:moveTo>
                    <a:pt x="69532" y="65722"/>
                  </a:moveTo>
                  <a:cubicBezTo>
                    <a:pt x="69532" y="72390"/>
                    <a:pt x="68580" y="89535"/>
                    <a:pt x="46672" y="89535"/>
                  </a:cubicBezTo>
                  <a:cubicBezTo>
                    <a:pt x="37147" y="89535"/>
                    <a:pt x="29527" y="86677"/>
                    <a:pt x="29527" y="76200"/>
                  </a:cubicBezTo>
                  <a:cubicBezTo>
                    <a:pt x="29527" y="65722"/>
                    <a:pt x="37147" y="62865"/>
                    <a:pt x="46672" y="60960"/>
                  </a:cubicBezTo>
                  <a:cubicBezTo>
                    <a:pt x="55245" y="59055"/>
                    <a:pt x="65722" y="59055"/>
                    <a:pt x="70485" y="55245"/>
                  </a:cubicBezTo>
                  <a:lnTo>
                    <a:pt x="70485" y="65722"/>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46" name="Forma libre: forma 45">
              <a:extLst>
                <a:ext uri="{FF2B5EF4-FFF2-40B4-BE49-F238E27FC236}">
                  <a16:creationId xmlns:a16="http://schemas.microsoft.com/office/drawing/2014/main" id="{E1994FF0-CD1E-4D58-8647-828B0B5892FE}"/>
                </a:ext>
              </a:extLst>
            </p:cNvPr>
            <p:cNvSpPr/>
            <p:nvPr/>
          </p:nvSpPr>
          <p:spPr>
            <a:xfrm>
              <a:off x="6299835" y="4036695"/>
              <a:ext cx="66675" cy="133350"/>
            </a:xfrm>
            <a:custGeom>
              <a:avLst/>
              <a:gdLst>
                <a:gd name="connsiteX0" fmla="*/ 66675 w 66675"/>
                <a:gd name="connsiteY0" fmla="*/ 50483 h 133350"/>
                <a:gd name="connsiteX1" fmla="*/ 66675 w 66675"/>
                <a:gd name="connsiteY1" fmla="*/ 31433 h 133350"/>
                <a:gd name="connsiteX2" fmla="*/ 45720 w 66675"/>
                <a:gd name="connsiteY2" fmla="*/ 31433 h 133350"/>
                <a:gd name="connsiteX3" fmla="*/ 45720 w 66675"/>
                <a:gd name="connsiteY3" fmla="*/ 0 h 133350"/>
                <a:gd name="connsiteX4" fmla="*/ 17145 w 66675"/>
                <a:gd name="connsiteY4" fmla="*/ 0 h 133350"/>
                <a:gd name="connsiteX5" fmla="*/ 17145 w 66675"/>
                <a:gd name="connsiteY5" fmla="*/ 31433 h 133350"/>
                <a:gd name="connsiteX6" fmla="*/ 0 w 66675"/>
                <a:gd name="connsiteY6" fmla="*/ 31433 h 133350"/>
                <a:gd name="connsiteX7" fmla="*/ 0 w 66675"/>
                <a:gd name="connsiteY7" fmla="*/ 50483 h 133350"/>
                <a:gd name="connsiteX8" fmla="*/ 17145 w 66675"/>
                <a:gd name="connsiteY8" fmla="*/ 50483 h 133350"/>
                <a:gd name="connsiteX9" fmla="*/ 17145 w 66675"/>
                <a:gd name="connsiteY9" fmla="*/ 111442 h 133350"/>
                <a:gd name="connsiteX10" fmla="*/ 49530 w 66675"/>
                <a:gd name="connsiteY10" fmla="*/ 136208 h 133350"/>
                <a:gd name="connsiteX11" fmla="*/ 66675 w 66675"/>
                <a:gd name="connsiteY11" fmla="*/ 135255 h 133350"/>
                <a:gd name="connsiteX12" fmla="*/ 66675 w 66675"/>
                <a:gd name="connsiteY12" fmla="*/ 113347 h 133350"/>
                <a:gd name="connsiteX13" fmla="*/ 58102 w 66675"/>
                <a:gd name="connsiteY13" fmla="*/ 114300 h 133350"/>
                <a:gd name="connsiteX14" fmla="*/ 45720 w 66675"/>
                <a:gd name="connsiteY14" fmla="*/ 101917 h 133350"/>
                <a:gd name="connsiteX15" fmla="*/ 45720 w 66675"/>
                <a:gd name="connsiteY15" fmla="*/ 50483 h 133350"/>
                <a:gd name="connsiteX16" fmla="*/ 66675 w 66675"/>
                <a:gd name="connsiteY16" fmla="*/ 50483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675" h="133350">
                  <a:moveTo>
                    <a:pt x="66675" y="50483"/>
                  </a:moveTo>
                  <a:lnTo>
                    <a:pt x="66675" y="31433"/>
                  </a:lnTo>
                  <a:lnTo>
                    <a:pt x="45720" y="31433"/>
                  </a:lnTo>
                  <a:lnTo>
                    <a:pt x="45720" y="0"/>
                  </a:lnTo>
                  <a:lnTo>
                    <a:pt x="17145" y="0"/>
                  </a:lnTo>
                  <a:lnTo>
                    <a:pt x="17145" y="31433"/>
                  </a:lnTo>
                  <a:lnTo>
                    <a:pt x="0" y="31433"/>
                  </a:lnTo>
                  <a:lnTo>
                    <a:pt x="0" y="50483"/>
                  </a:lnTo>
                  <a:lnTo>
                    <a:pt x="17145" y="50483"/>
                  </a:lnTo>
                  <a:lnTo>
                    <a:pt x="17145" y="111442"/>
                  </a:lnTo>
                  <a:cubicBezTo>
                    <a:pt x="17145" y="132397"/>
                    <a:pt x="32385" y="136208"/>
                    <a:pt x="49530" y="136208"/>
                  </a:cubicBezTo>
                  <a:cubicBezTo>
                    <a:pt x="55245" y="136208"/>
                    <a:pt x="60960" y="136208"/>
                    <a:pt x="66675" y="135255"/>
                  </a:cubicBezTo>
                  <a:lnTo>
                    <a:pt x="66675" y="113347"/>
                  </a:lnTo>
                  <a:cubicBezTo>
                    <a:pt x="63817" y="114300"/>
                    <a:pt x="60960" y="114300"/>
                    <a:pt x="58102" y="114300"/>
                  </a:cubicBezTo>
                  <a:cubicBezTo>
                    <a:pt x="48577" y="114300"/>
                    <a:pt x="45720" y="111442"/>
                    <a:pt x="45720" y="101917"/>
                  </a:cubicBezTo>
                  <a:lnTo>
                    <a:pt x="45720" y="50483"/>
                  </a:lnTo>
                  <a:lnTo>
                    <a:pt x="66675" y="50483"/>
                  </a:lnTo>
                  <a:close/>
                </a:path>
              </a:pathLst>
            </a:custGeom>
            <a:grpFill/>
            <a:ln w="9525" cap="flat">
              <a:noFill/>
              <a:prstDash val="solid"/>
              <a:miter/>
            </a:ln>
          </p:spPr>
          <p:txBody>
            <a:bodyPr anchor="ctr"/>
            <a:lstStyle/>
            <a:p>
              <a:pPr eaLnBrk="1" fontAlgn="auto" hangingPunct="1">
                <a:spcBef>
                  <a:spcPts val="0"/>
                </a:spcBef>
                <a:spcAft>
                  <a:spcPts val="0"/>
                </a:spcAft>
                <a:defRPr/>
              </a:pPr>
              <a:endParaRPr lang="es-CL">
                <a:latin typeface="+mn-lt"/>
              </a:endParaRPr>
            </a:p>
          </p:txBody>
        </p:sp>
      </p:grpSp>
      <p:grpSp>
        <p:nvGrpSpPr>
          <p:cNvPr id="51" name="Gráfico 47">
            <a:extLst>
              <a:ext uri="{FF2B5EF4-FFF2-40B4-BE49-F238E27FC236}">
                <a16:creationId xmlns:a16="http://schemas.microsoft.com/office/drawing/2014/main" id="{5C4041CA-E5EB-409B-AEC9-1608FF44EC3F}"/>
              </a:ext>
            </a:extLst>
          </p:cNvPr>
          <p:cNvGrpSpPr/>
          <p:nvPr/>
        </p:nvGrpSpPr>
        <p:grpSpPr>
          <a:xfrm>
            <a:off x="10476159" y="944618"/>
            <a:ext cx="1715841" cy="45719"/>
            <a:chOff x="3833043" y="1323690"/>
            <a:chExt cx="8351337" cy="38099"/>
          </a:xfrm>
          <a:solidFill>
            <a:schemeClr val="accent1"/>
          </a:solidFill>
        </p:grpSpPr>
        <p:sp>
          <p:nvSpPr>
            <p:cNvPr id="52" name="Forma libre: forma 51">
              <a:extLst>
                <a:ext uri="{FF2B5EF4-FFF2-40B4-BE49-F238E27FC236}">
                  <a16:creationId xmlns:a16="http://schemas.microsoft.com/office/drawing/2014/main" id="{7A266631-D334-4442-9716-D384FAC43CDC}"/>
                </a:ext>
              </a:extLst>
            </p:cNvPr>
            <p:cNvSpPr/>
            <p:nvPr/>
          </p:nvSpPr>
          <p:spPr>
            <a:xfrm>
              <a:off x="3833043"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DC0C23"/>
            </a:solidFill>
            <a:ln w="761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53" name="Forma libre: forma 52">
              <a:extLst>
                <a:ext uri="{FF2B5EF4-FFF2-40B4-BE49-F238E27FC236}">
                  <a16:creationId xmlns:a16="http://schemas.microsoft.com/office/drawing/2014/main" id="{135E58AC-360C-4544-82D1-CD8BEB989AE4}"/>
                </a:ext>
              </a:extLst>
            </p:cNvPr>
            <p:cNvSpPr/>
            <p:nvPr/>
          </p:nvSpPr>
          <p:spPr>
            <a:xfrm>
              <a:off x="5497977"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F18932"/>
            </a:solidFill>
            <a:ln w="761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54" name="Forma libre: forma 53">
              <a:extLst>
                <a:ext uri="{FF2B5EF4-FFF2-40B4-BE49-F238E27FC236}">
                  <a16:creationId xmlns:a16="http://schemas.microsoft.com/office/drawing/2014/main" id="{B05003AC-FDC2-4EEF-A80B-5D6BD5F424B1}"/>
                </a:ext>
              </a:extLst>
            </p:cNvPr>
            <p:cNvSpPr/>
            <p:nvPr/>
          </p:nvSpPr>
          <p:spPr>
            <a:xfrm>
              <a:off x="7162910"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4DB05B"/>
            </a:solidFill>
            <a:ln w="761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55" name="Forma libre: forma 54">
              <a:extLst>
                <a:ext uri="{FF2B5EF4-FFF2-40B4-BE49-F238E27FC236}">
                  <a16:creationId xmlns:a16="http://schemas.microsoft.com/office/drawing/2014/main" id="{3BF39FD2-B29B-449C-B00B-5C9F109D45A0}"/>
                </a:ext>
              </a:extLst>
            </p:cNvPr>
            <p:cNvSpPr/>
            <p:nvPr/>
          </p:nvSpPr>
          <p:spPr>
            <a:xfrm>
              <a:off x="8827844"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2DAFE6"/>
            </a:solidFill>
            <a:ln w="7615" cap="flat">
              <a:noFill/>
              <a:prstDash val="solid"/>
              <a:miter/>
            </a:ln>
          </p:spPr>
          <p:txBody>
            <a:bodyPr anchor="ctr"/>
            <a:lstStyle/>
            <a:p>
              <a:pPr eaLnBrk="1" fontAlgn="auto" hangingPunct="1">
                <a:spcBef>
                  <a:spcPts val="0"/>
                </a:spcBef>
                <a:spcAft>
                  <a:spcPts val="0"/>
                </a:spcAft>
                <a:defRPr/>
              </a:pPr>
              <a:endParaRPr lang="es-CL">
                <a:latin typeface="+mn-lt"/>
              </a:endParaRPr>
            </a:p>
          </p:txBody>
        </p:sp>
        <p:sp>
          <p:nvSpPr>
            <p:cNvPr id="56" name="Forma libre: forma 55">
              <a:extLst>
                <a:ext uri="{FF2B5EF4-FFF2-40B4-BE49-F238E27FC236}">
                  <a16:creationId xmlns:a16="http://schemas.microsoft.com/office/drawing/2014/main" id="{F68851B2-638A-455D-ACCC-CEBED0C9B76E}"/>
                </a:ext>
              </a:extLst>
            </p:cNvPr>
            <p:cNvSpPr/>
            <p:nvPr/>
          </p:nvSpPr>
          <p:spPr>
            <a:xfrm>
              <a:off x="10492777"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954B97"/>
            </a:solidFill>
            <a:ln w="7615" cap="flat">
              <a:noFill/>
              <a:prstDash val="solid"/>
              <a:miter/>
            </a:ln>
          </p:spPr>
          <p:txBody>
            <a:bodyPr anchor="ctr"/>
            <a:lstStyle/>
            <a:p>
              <a:pPr eaLnBrk="1" fontAlgn="auto" hangingPunct="1">
                <a:spcBef>
                  <a:spcPts val="0"/>
                </a:spcBef>
                <a:spcAft>
                  <a:spcPts val="0"/>
                </a:spcAft>
                <a:defRPr/>
              </a:pPr>
              <a:endParaRPr lang="es-CL">
                <a:latin typeface="+mn-lt"/>
              </a:endParaRPr>
            </a:p>
          </p:txBody>
        </p:sp>
      </p:grpSp>
    </p:spTree>
  </p:cSld>
  <p:clrMap bg1="lt1" tx1="dk1" bg2="lt2" tx2="dk2" accent1="accent1" accent2="accent2" accent3="accent3" accent4="accent4" accent5="accent5" accent6="accent6" hlink="hlink" folHlink="folHlink"/>
  <p:sldLayoutIdLst>
    <p:sldLayoutId id="2147483667" r:id="rId1"/>
    <p:sldLayoutId id="2147483665" r:id="rId2"/>
    <p:sldLayoutId id="2147483668" r:id="rId3"/>
    <p:sldLayoutId id="2147483669" r:id="rId4"/>
    <p:sldLayoutId id="2147483666" r:id="rId5"/>
    <p:sldLayoutId id="2147483670" r:id="rId6"/>
  </p:sldLayoutIdLst>
  <p:txStyles>
    <p:titleStyle>
      <a:lvl1pPr algn="l" rtl="0" fontAlgn="base">
        <a:lnSpc>
          <a:spcPct val="90000"/>
        </a:lnSpc>
        <a:spcBef>
          <a:spcPct val="0"/>
        </a:spcBef>
        <a:spcAft>
          <a:spcPct val="0"/>
        </a:spcAft>
        <a:defRPr sz="3600" b="1" kern="1200" cap="all">
          <a:solidFill>
            <a:srgbClr val="2F5597"/>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3600" b="1">
          <a:solidFill>
            <a:srgbClr val="2F5597"/>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3600" b="1">
          <a:solidFill>
            <a:srgbClr val="2F5597"/>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3600" b="1">
          <a:solidFill>
            <a:srgbClr val="2F5597"/>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3600" b="1">
          <a:solidFill>
            <a:srgbClr val="2F5597"/>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3600" b="1">
          <a:solidFill>
            <a:srgbClr val="2F5597"/>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3600" b="1">
          <a:solidFill>
            <a:srgbClr val="2F5597"/>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3600" b="1">
          <a:solidFill>
            <a:srgbClr val="2F5597"/>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3600" b="1">
          <a:solidFill>
            <a:srgbClr val="2F5597"/>
          </a:solidFill>
          <a:latin typeface="Arial" panose="020B0604020202020204" pitchFamily="34" charset="0"/>
          <a:cs typeface="Arial" panose="020B06040202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000" kern="1200">
          <a:solidFill>
            <a:srgbClr val="404040"/>
          </a:solidFill>
          <a:latin typeface="Arial" panose="020B0604020202020204" pitchFamily="34" charset="0"/>
          <a:ea typeface="+mn-ea"/>
          <a:cs typeface="Arial" panose="020B060402020202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kern="1200">
          <a:solidFill>
            <a:srgbClr val="404040"/>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sz="1600" kern="1200">
          <a:solidFill>
            <a:srgbClr val="404040"/>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sz="1600" kern="1200">
          <a:solidFill>
            <a:srgbClr val="40404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2C209C-BC48-4A67-BCEE-C4F3B79BC5DB}"/>
              </a:ext>
            </a:extLst>
          </p:cNvPr>
          <p:cNvSpPr>
            <a:spLocks noGrp="1"/>
          </p:cNvSpPr>
          <p:nvPr>
            <p:ph type="ctrTitle"/>
          </p:nvPr>
        </p:nvSpPr>
        <p:spPr>
          <a:xfrm>
            <a:off x="3714750" y="1112838"/>
            <a:ext cx="7531100" cy="1709737"/>
          </a:xfrm>
        </p:spPr>
        <p:txBody>
          <a:bodyPr>
            <a:normAutofit fontScale="90000"/>
          </a:bodyPr>
          <a:lstStyle/>
          <a:p>
            <a:pPr fontAlgn="auto">
              <a:spcAft>
                <a:spcPts val="0"/>
              </a:spcAft>
              <a:defRPr/>
            </a:pPr>
            <a:r>
              <a:rPr lang="es-MX" dirty="0"/>
              <a:t>TALLER DE </a:t>
            </a:r>
            <a:r>
              <a:rPr lang="es-MX"/>
              <a:t>APLIcACIONES</a:t>
            </a:r>
            <a:r>
              <a:rPr lang="es-MX" dirty="0"/>
              <a:t> PARA INTERNET</a:t>
            </a:r>
            <a:endParaRPr lang="es-CL" dirty="0"/>
          </a:p>
        </p:txBody>
      </p:sp>
      <p:sp>
        <p:nvSpPr>
          <p:cNvPr id="6147" name="Subtítulo 6">
            <a:extLst>
              <a:ext uri="{FF2B5EF4-FFF2-40B4-BE49-F238E27FC236}">
                <a16:creationId xmlns:a16="http://schemas.microsoft.com/office/drawing/2014/main" id="{D170950F-87A2-491E-93CC-FEAC70F38D69}"/>
              </a:ext>
            </a:extLst>
          </p:cNvPr>
          <p:cNvSpPr>
            <a:spLocks noGrp="1"/>
          </p:cNvSpPr>
          <p:nvPr>
            <p:ph type="subTitle" idx="1"/>
          </p:nvPr>
        </p:nvSpPr>
        <p:spPr>
          <a:xfrm>
            <a:off x="3714750" y="5422900"/>
            <a:ext cx="7531100" cy="322263"/>
          </a:xfrm>
        </p:spPr>
        <p:txBody>
          <a:bodyPr/>
          <a:lstStyle/>
          <a:p>
            <a:r>
              <a:rPr lang="es-CL" altLang="es-CL" dirty="0"/>
              <a:t>21 de marzo 2022</a:t>
            </a:r>
          </a:p>
        </p:txBody>
      </p:sp>
      <p:sp>
        <p:nvSpPr>
          <p:cNvPr id="6148" name="Marcador de texto 7">
            <a:extLst>
              <a:ext uri="{FF2B5EF4-FFF2-40B4-BE49-F238E27FC236}">
                <a16:creationId xmlns:a16="http://schemas.microsoft.com/office/drawing/2014/main" id="{6FCB5C80-DA90-4971-B8D0-8DC032ACE90A}"/>
              </a:ext>
            </a:extLst>
          </p:cNvPr>
          <p:cNvSpPr>
            <a:spLocks noGrp="1"/>
          </p:cNvSpPr>
          <p:nvPr>
            <p:ph type="body" sz="quarter" idx="10"/>
          </p:nvPr>
        </p:nvSpPr>
        <p:spPr>
          <a:xfrm>
            <a:off x="3714750" y="4114800"/>
            <a:ext cx="7531100" cy="755650"/>
          </a:xfrm>
        </p:spPr>
        <p:txBody>
          <a:bodyPr/>
          <a:lstStyle/>
          <a:p>
            <a:r>
              <a:rPr lang="es-MX" altLang="es-CL" dirty="0"/>
              <a:t>Profesor: Helmuth Aubel</a:t>
            </a:r>
            <a:endParaRPr lang="es-CL" altLang="es-CL" dirty="0"/>
          </a:p>
          <a:p>
            <a:r>
              <a:rPr lang="es-CL" altLang="es-CL" dirty="0"/>
              <a:t>Carrera: Programación y análisis de sistemas </a:t>
            </a:r>
          </a:p>
          <a:p>
            <a:r>
              <a:rPr lang="es-CL" altLang="es-CL" dirty="0"/>
              <a:t>Sección: 3700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4BBACBDE-91FF-42CA-B0F3-69405229BD31}"/>
              </a:ext>
            </a:extLst>
          </p:cNvPr>
          <p:cNvSpPr>
            <a:spLocks noGrp="1"/>
          </p:cNvSpPr>
          <p:nvPr>
            <p:ph idx="1"/>
          </p:nvPr>
        </p:nvSpPr>
        <p:spPr>
          <a:xfrm>
            <a:off x="609600" y="1177047"/>
            <a:ext cx="10972800" cy="5368292"/>
          </a:xfrm>
        </p:spPr>
        <p:txBody>
          <a:bodyPr/>
          <a:lstStyle/>
          <a:p>
            <a:r>
              <a:rPr lang="es-MX" b="1" dirty="0"/>
              <a:t>ARPANET</a:t>
            </a:r>
            <a:r>
              <a:rPr lang="es-MX" b="1" dirty="0">
                <a:sym typeface="Wingdings" panose="05000000000000000000" pitchFamily="2" charset="2"/>
              </a:rPr>
              <a:t>INTERNET</a:t>
            </a:r>
          </a:p>
          <a:p>
            <a:pPr marL="0" indent="0">
              <a:buNone/>
            </a:pPr>
            <a:endParaRPr lang="es-MX" b="1" dirty="0">
              <a:sym typeface="Wingdings" panose="05000000000000000000" pitchFamily="2" charset="2"/>
            </a:endParaRPr>
          </a:p>
          <a:p>
            <a:pPr marL="0" indent="0">
              <a:buNone/>
            </a:pPr>
            <a:r>
              <a:rPr lang="es-MX" sz="2000" dirty="0">
                <a:sym typeface="Wingdings" panose="05000000000000000000" pitchFamily="2" charset="2"/>
              </a:rPr>
              <a:t>ARPANET se presento en la primera conferencia “</a:t>
            </a:r>
            <a:r>
              <a:rPr lang="es-MX" sz="2000" dirty="0" err="1">
                <a:sym typeface="Wingdings" panose="05000000000000000000" pitchFamily="2" charset="2"/>
              </a:rPr>
              <a:t>Computers</a:t>
            </a:r>
            <a:r>
              <a:rPr lang="es-MX" sz="2000" dirty="0">
                <a:sym typeface="Wingdings" panose="05000000000000000000" pitchFamily="2" charset="2"/>
              </a:rPr>
              <a:t> and </a:t>
            </a:r>
            <a:r>
              <a:rPr lang="es-MX" sz="2000" dirty="0" err="1">
                <a:sym typeface="Wingdings" panose="05000000000000000000" pitchFamily="2" charset="2"/>
              </a:rPr>
              <a:t>communications</a:t>
            </a:r>
            <a:r>
              <a:rPr lang="es-MX" sz="2000" dirty="0">
                <a:sym typeface="Wingdings" panose="05000000000000000000" pitchFamily="2" charset="2"/>
              </a:rPr>
              <a:t>” en Washington DC.</a:t>
            </a:r>
          </a:p>
          <a:p>
            <a:pPr marL="0" indent="0">
              <a:buNone/>
            </a:pPr>
            <a:r>
              <a:rPr lang="es-MX" sz="2000" dirty="0">
                <a:sym typeface="Wingdings" panose="05000000000000000000" pitchFamily="2" charset="2"/>
              </a:rPr>
              <a:t>Entre el 1974-1982 se crearon redes entre las que destacaron:</a:t>
            </a:r>
          </a:p>
          <a:p>
            <a:pPr>
              <a:buFont typeface="Wingdings" panose="05000000000000000000" pitchFamily="2" charset="2"/>
              <a:buChar char="Ø"/>
            </a:pPr>
            <a:r>
              <a:rPr lang="es-MX" sz="2000" dirty="0" err="1">
                <a:sym typeface="Wingdings" panose="05000000000000000000" pitchFamily="2" charset="2"/>
              </a:rPr>
              <a:t>Telenet</a:t>
            </a:r>
            <a:r>
              <a:rPr lang="es-MX" sz="2000" dirty="0">
                <a:sym typeface="Wingdings" panose="05000000000000000000" pitchFamily="2" charset="2"/>
              </a:rPr>
              <a:t> (1974)</a:t>
            </a:r>
          </a:p>
          <a:p>
            <a:pPr>
              <a:buFont typeface="Wingdings" panose="05000000000000000000" pitchFamily="2" charset="2"/>
              <a:buChar char="Ø"/>
            </a:pPr>
            <a:r>
              <a:rPr lang="es-MX" sz="2000" dirty="0" err="1">
                <a:sym typeface="Wingdings" panose="05000000000000000000" pitchFamily="2" charset="2"/>
              </a:rPr>
              <a:t>Usenet</a:t>
            </a:r>
            <a:r>
              <a:rPr lang="es-MX" sz="2000" dirty="0">
                <a:sym typeface="Wingdings" panose="05000000000000000000" pitchFamily="2" charset="2"/>
              </a:rPr>
              <a:t> (1979)</a:t>
            </a:r>
          </a:p>
          <a:p>
            <a:pPr>
              <a:buFont typeface="Wingdings" panose="05000000000000000000" pitchFamily="2" charset="2"/>
              <a:buChar char="Ø"/>
            </a:pPr>
            <a:r>
              <a:rPr lang="es-MX" sz="2000" dirty="0" err="1">
                <a:sym typeface="Wingdings" panose="05000000000000000000" pitchFamily="2" charset="2"/>
              </a:rPr>
              <a:t>Bitnet</a:t>
            </a:r>
            <a:r>
              <a:rPr lang="es-MX" sz="2000" dirty="0">
                <a:sym typeface="Wingdings" panose="05000000000000000000" pitchFamily="2" charset="2"/>
              </a:rPr>
              <a:t> (1981)</a:t>
            </a:r>
          </a:p>
          <a:p>
            <a:pPr>
              <a:buFont typeface="Wingdings" panose="05000000000000000000" pitchFamily="2" charset="2"/>
              <a:buChar char="Ø"/>
            </a:pPr>
            <a:r>
              <a:rPr lang="es-MX" sz="2000" dirty="0" err="1">
                <a:sym typeface="Wingdings" panose="05000000000000000000" pitchFamily="2" charset="2"/>
              </a:rPr>
              <a:t>Eunet</a:t>
            </a:r>
            <a:r>
              <a:rPr lang="es-MX" sz="2000" dirty="0">
                <a:sym typeface="Wingdings" panose="05000000000000000000" pitchFamily="2" charset="2"/>
              </a:rPr>
              <a:t> (1982)</a:t>
            </a:r>
          </a:p>
          <a:p>
            <a:pPr marL="0" indent="0">
              <a:buNone/>
            </a:pPr>
            <a:r>
              <a:rPr lang="es-MX" sz="2000" dirty="0">
                <a:sym typeface="Wingdings" panose="05000000000000000000" pitchFamily="2" charset="2"/>
              </a:rPr>
              <a:t>En 1982 ARPANET adopto los protocolos de TCP/IP y en ese instante se creo Internet.</a:t>
            </a:r>
          </a:p>
          <a:p>
            <a:pPr marL="0" indent="0" algn="just">
              <a:buNone/>
            </a:pPr>
            <a:endParaRPr lang="es-CL" sz="2000" dirty="0"/>
          </a:p>
        </p:txBody>
      </p:sp>
    </p:spTree>
    <p:extLst>
      <p:ext uri="{BB962C8B-B14F-4D97-AF65-F5344CB8AC3E}">
        <p14:creationId xmlns:p14="http://schemas.microsoft.com/office/powerpoint/2010/main" val="118505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D1920F6-C37D-4FFB-BDBE-700DA42C521E}"/>
              </a:ext>
            </a:extLst>
          </p:cNvPr>
          <p:cNvSpPr>
            <a:spLocks noGrp="1"/>
          </p:cNvSpPr>
          <p:nvPr>
            <p:ph idx="1"/>
          </p:nvPr>
        </p:nvSpPr>
        <p:spPr>
          <a:xfrm>
            <a:off x="609601" y="1131736"/>
            <a:ext cx="10972800" cy="4351338"/>
          </a:xfrm>
        </p:spPr>
        <p:txBody>
          <a:bodyPr/>
          <a:lstStyle/>
          <a:p>
            <a:r>
              <a:rPr lang="es-MX" b="1" dirty="0"/>
              <a:t>¿Qué es un protocolo?</a:t>
            </a:r>
          </a:p>
          <a:p>
            <a:pPr marL="0" indent="0" algn="just">
              <a:buNone/>
            </a:pPr>
            <a:r>
              <a:rPr lang="es-MX" sz="2000" dirty="0"/>
              <a:t>Es un conjunto de reglas o pasos para realizar determinada acción.</a:t>
            </a:r>
          </a:p>
          <a:p>
            <a:pPr algn="just"/>
            <a:r>
              <a:rPr lang="es-MX" b="1" dirty="0"/>
              <a:t>¿Qué es un protocolo de red?</a:t>
            </a:r>
          </a:p>
          <a:p>
            <a:pPr algn="just"/>
            <a:r>
              <a:rPr lang="es-MX" b="1" dirty="0"/>
              <a:t>TPC/IP</a:t>
            </a:r>
          </a:p>
          <a:p>
            <a:pPr marL="0" indent="0" algn="just">
              <a:buNone/>
            </a:pPr>
            <a:r>
              <a:rPr lang="es-MX" sz="2000" dirty="0"/>
              <a:t>TPC: protocolo de control de transmisión</a:t>
            </a:r>
          </a:p>
          <a:p>
            <a:pPr marL="0" indent="0" algn="just">
              <a:buNone/>
            </a:pPr>
            <a:r>
              <a:rPr lang="es-MX" sz="2000" dirty="0"/>
              <a:t>IP: protocolo de internet</a:t>
            </a:r>
          </a:p>
          <a:p>
            <a:pPr marL="0" indent="0" algn="just">
              <a:buNone/>
            </a:pPr>
            <a:r>
              <a:rPr lang="es-MX" sz="2000" dirty="0"/>
              <a:t>Al utilizar estos protocolos de manera en conjunta podemos enlazar dispositivos a alguna red disponible.</a:t>
            </a:r>
            <a:endParaRPr lang="es-CL" sz="2000" dirty="0"/>
          </a:p>
        </p:txBody>
      </p:sp>
      <p:sp>
        <p:nvSpPr>
          <p:cNvPr id="3" name="Título 2">
            <a:extLst>
              <a:ext uri="{FF2B5EF4-FFF2-40B4-BE49-F238E27FC236}">
                <a16:creationId xmlns:a16="http://schemas.microsoft.com/office/drawing/2014/main" id="{C3104BF9-AB18-48DD-BED2-5E3B9AFAC542}"/>
              </a:ext>
            </a:extLst>
          </p:cNvPr>
          <p:cNvSpPr>
            <a:spLocks noGrp="1"/>
          </p:cNvSpPr>
          <p:nvPr>
            <p:ph type="title"/>
          </p:nvPr>
        </p:nvSpPr>
        <p:spPr/>
        <p:txBody>
          <a:bodyPr/>
          <a:lstStyle/>
          <a:p>
            <a:r>
              <a:rPr lang="es-MX" dirty="0"/>
              <a:t>PROTOCOLOS DE INTERNET Y SUS USOS</a:t>
            </a:r>
            <a:endParaRPr lang="es-CL" dirty="0"/>
          </a:p>
        </p:txBody>
      </p:sp>
      <p:pic>
        <p:nvPicPr>
          <p:cNvPr id="1028" name="Picture 4" descr="Manual: Redes basadas en el protocolo de internet (IP) y asuntos conexos">
            <a:extLst>
              <a:ext uri="{FF2B5EF4-FFF2-40B4-BE49-F238E27FC236}">
                <a16:creationId xmlns:a16="http://schemas.microsoft.com/office/drawing/2014/main" id="{6A92262C-2D3C-4564-BB14-FE3C375BE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189" y="4272284"/>
            <a:ext cx="3514464" cy="242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633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38BE7774-0D55-46ED-90BD-BA9A3FA5D5DB}"/>
              </a:ext>
            </a:extLst>
          </p:cNvPr>
          <p:cNvSpPr>
            <a:spLocks noGrp="1"/>
          </p:cNvSpPr>
          <p:nvPr>
            <p:ph idx="1"/>
          </p:nvPr>
        </p:nvSpPr>
        <p:spPr>
          <a:xfrm>
            <a:off x="609600" y="1253331"/>
            <a:ext cx="10972800" cy="4351338"/>
          </a:xfrm>
        </p:spPr>
        <p:txBody>
          <a:bodyPr/>
          <a:lstStyle/>
          <a:p>
            <a:r>
              <a:rPr lang="es-MX" b="1" dirty="0"/>
              <a:t>TPC/IP</a:t>
            </a:r>
          </a:p>
          <a:p>
            <a:r>
              <a:rPr lang="es-MX" b="1" dirty="0"/>
              <a:t>HTTP</a:t>
            </a:r>
          </a:p>
          <a:p>
            <a:pPr marL="0" indent="0">
              <a:buNone/>
            </a:pPr>
            <a:r>
              <a:rPr lang="es-CL" sz="2000" dirty="0"/>
              <a:t>“</a:t>
            </a:r>
            <a:r>
              <a:rPr lang="es-CL" sz="2000" dirty="0" err="1"/>
              <a:t>Hypertext</a:t>
            </a:r>
            <a:r>
              <a:rPr lang="es-CL" sz="2000" dirty="0"/>
              <a:t> transfer </a:t>
            </a:r>
            <a:r>
              <a:rPr lang="es-CL" sz="2000" dirty="0" err="1"/>
              <a:t>Protocol</a:t>
            </a:r>
            <a:r>
              <a:rPr lang="es-CL" sz="2000" dirty="0"/>
              <a:t>”, es el nombre del protocolo el cual nos permite realizar una petición de datos y recursos, los cuales pueden ser documentos en HTML, es la base de cualquier intercambios de datos en la Web, es un protocolo de cliente-servidor.</a:t>
            </a:r>
          </a:p>
        </p:txBody>
      </p:sp>
      <p:sp>
        <p:nvSpPr>
          <p:cNvPr id="3" name="Título 2">
            <a:extLst>
              <a:ext uri="{FF2B5EF4-FFF2-40B4-BE49-F238E27FC236}">
                <a16:creationId xmlns:a16="http://schemas.microsoft.com/office/drawing/2014/main" id="{713D8782-287D-4EAA-95D1-7CF45A1129D9}"/>
              </a:ext>
            </a:extLst>
          </p:cNvPr>
          <p:cNvSpPr>
            <a:spLocks noGrp="1"/>
          </p:cNvSpPr>
          <p:nvPr>
            <p:ph type="title"/>
          </p:nvPr>
        </p:nvSpPr>
        <p:spPr/>
        <p:txBody>
          <a:bodyPr/>
          <a:lstStyle/>
          <a:p>
            <a:r>
              <a:rPr lang="es-MX" dirty="0"/>
              <a:t>PROTOCOLOS DE COMUNICACIÓN DE RED</a:t>
            </a:r>
            <a:endParaRPr lang="es-CL" dirty="0"/>
          </a:p>
        </p:txBody>
      </p:sp>
      <p:pic>
        <p:nvPicPr>
          <p:cNvPr id="2050" name="Picture 2">
            <a:extLst>
              <a:ext uri="{FF2B5EF4-FFF2-40B4-BE49-F238E27FC236}">
                <a16:creationId xmlns:a16="http://schemas.microsoft.com/office/drawing/2014/main" id="{787ADB8A-05AE-424D-B12C-1618AC40D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306" y="4192851"/>
            <a:ext cx="4087442" cy="14118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52" name="Picture 4" descr="Arquitectura cliente-servidor: definición, tipos, ejemplos, ventajas y  desventajas ⋆ Aprende a Programar Gratis">
            <a:extLst>
              <a:ext uri="{FF2B5EF4-FFF2-40B4-BE49-F238E27FC236}">
                <a16:creationId xmlns:a16="http://schemas.microsoft.com/office/drawing/2014/main" id="{EFEFFB25-B9BE-4401-8438-EF3C9DD3C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589" y="3260458"/>
            <a:ext cx="5184843" cy="31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31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766FE89-3E8C-4248-91A2-DAE0B1C25D8B}"/>
              </a:ext>
            </a:extLst>
          </p:cNvPr>
          <p:cNvSpPr>
            <a:spLocks noGrp="1"/>
          </p:cNvSpPr>
          <p:nvPr>
            <p:ph idx="1"/>
          </p:nvPr>
        </p:nvSpPr>
        <p:spPr>
          <a:xfrm>
            <a:off x="609600" y="1107416"/>
            <a:ext cx="10972800" cy="4351338"/>
          </a:xfrm>
        </p:spPr>
        <p:txBody>
          <a:bodyPr/>
          <a:lstStyle/>
          <a:p>
            <a:r>
              <a:rPr lang="es-MX" dirty="0"/>
              <a:t>Son los encargados de implementar la seguridad en las comunicaciones de red entre servidores.</a:t>
            </a:r>
          </a:p>
          <a:p>
            <a:r>
              <a:rPr lang="es-MX" b="1" dirty="0"/>
              <a:t>HTTPS</a:t>
            </a:r>
          </a:p>
          <a:p>
            <a:pPr marL="0" indent="0" algn="just">
              <a:buNone/>
            </a:pPr>
            <a:r>
              <a:rPr lang="es-MX" sz="2000" dirty="0" err="1"/>
              <a:t>HyperText</a:t>
            </a:r>
            <a:r>
              <a:rPr lang="es-MX" sz="2000" dirty="0"/>
              <a:t> Transfer Protocolo </a:t>
            </a:r>
            <a:r>
              <a:rPr lang="es-MX" sz="2000" dirty="0" err="1"/>
              <a:t>Secure</a:t>
            </a:r>
            <a:r>
              <a:rPr lang="es-MX" sz="2000" dirty="0"/>
              <a:t>, es un protocolo de comunicación que protege la integridad y la confidencialidad de los datos de los usuarios entre su ordenadores y el sitio.</a:t>
            </a:r>
          </a:p>
          <a:p>
            <a:r>
              <a:rPr lang="es-MX" b="1" dirty="0"/>
              <a:t>SSL</a:t>
            </a:r>
          </a:p>
          <a:p>
            <a:pPr marL="0" indent="0">
              <a:buNone/>
            </a:pPr>
            <a:r>
              <a:rPr lang="es-MX" sz="2000" dirty="0" err="1"/>
              <a:t>Secure</a:t>
            </a:r>
            <a:r>
              <a:rPr lang="es-MX" sz="2000" dirty="0"/>
              <a:t> sockets </a:t>
            </a:r>
            <a:r>
              <a:rPr lang="es-MX" sz="2000" dirty="0" err="1"/>
              <a:t>layer</a:t>
            </a:r>
            <a:r>
              <a:rPr lang="es-MX" sz="2000" dirty="0"/>
              <a:t>, la tecnología estándar para mantener segura una conexión a internet, así como proteger cualquier información confidencial entre dos sistemas.</a:t>
            </a:r>
          </a:p>
          <a:p>
            <a:r>
              <a:rPr lang="es-MX" b="1" dirty="0"/>
              <a:t>SFTP</a:t>
            </a:r>
          </a:p>
          <a:p>
            <a:pPr marL="0" indent="0">
              <a:buNone/>
            </a:pPr>
            <a:r>
              <a:rPr lang="es-MX" sz="2000" dirty="0"/>
              <a:t>Protocolo de transferencia de archivos SSH, </a:t>
            </a:r>
            <a:r>
              <a:rPr lang="es-MX" sz="2000" b="1" dirty="0"/>
              <a:t>FTP </a:t>
            </a:r>
            <a:r>
              <a:rPr lang="es-MX" sz="2000" dirty="0"/>
              <a:t>es el método estándar para la transferencia de archivos pero este se esta volviendo obsoleto debido al entorno consiente a la seguridad informática.</a:t>
            </a:r>
            <a:endParaRPr lang="es-CL" sz="2000" b="1" dirty="0"/>
          </a:p>
        </p:txBody>
      </p:sp>
      <p:sp>
        <p:nvSpPr>
          <p:cNvPr id="3" name="Título 2">
            <a:extLst>
              <a:ext uri="{FF2B5EF4-FFF2-40B4-BE49-F238E27FC236}">
                <a16:creationId xmlns:a16="http://schemas.microsoft.com/office/drawing/2014/main" id="{A843BDEF-9B02-4B26-BCC7-87AA5010710E}"/>
              </a:ext>
            </a:extLst>
          </p:cNvPr>
          <p:cNvSpPr>
            <a:spLocks noGrp="1"/>
          </p:cNvSpPr>
          <p:nvPr>
            <p:ph type="title"/>
          </p:nvPr>
        </p:nvSpPr>
        <p:spPr/>
        <p:txBody>
          <a:bodyPr/>
          <a:lstStyle/>
          <a:p>
            <a:r>
              <a:rPr lang="es-MX" dirty="0"/>
              <a:t>PROTOCOLOS DE SEGURIDAD DE RED</a:t>
            </a:r>
            <a:endParaRPr lang="es-CL" dirty="0"/>
          </a:p>
        </p:txBody>
      </p:sp>
      <p:pic>
        <p:nvPicPr>
          <p:cNvPr id="3076" name="Picture 4" descr="Qué es un certificado SSL y por qué debes instalarlo en tu web | Tecnología  - ComputerHoy.com">
            <a:extLst>
              <a:ext uri="{FF2B5EF4-FFF2-40B4-BE49-F238E27FC236}">
                <a16:creationId xmlns:a16="http://schemas.microsoft.com/office/drawing/2014/main" id="{673624DC-C6D1-4E9F-AED0-1835D6AF4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33" y="5458754"/>
            <a:ext cx="2248711" cy="12686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rtificado SSL - Qué es y para Qué Sirve">
            <a:extLst>
              <a:ext uri="{FF2B5EF4-FFF2-40B4-BE49-F238E27FC236}">
                <a16:creationId xmlns:a16="http://schemas.microsoft.com/office/drawing/2014/main" id="{DCF660AB-0C62-4104-AD95-29AE1796A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4119" y="5334443"/>
            <a:ext cx="2105228" cy="139295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onexión SSH y SFTP. Generar claves RSA para una conexión segura. - ALCales">
            <a:extLst>
              <a:ext uri="{FF2B5EF4-FFF2-40B4-BE49-F238E27FC236}">
                <a16:creationId xmlns:a16="http://schemas.microsoft.com/office/drawing/2014/main" id="{51B54350-1D8B-4062-9193-0434D9F70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008" y="5299095"/>
            <a:ext cx="2619983" cy="147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93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962C5A7-3E0C-44B0-A26C-D715FDD6E9DA}"/>
              </a:ext>
            </a:extLst>
          </p:cNvPr>
          <p:cNvSpPr>
            <a:spLocks noGrp="1"/>
          </p:cNvSpPr>
          <p:nvPr>
            <p:ph idx="1"/>
          </p:nvPr>
        </p:nvSpPr>
        <p:spPr>
          <a:xfrm>
            <a:off x="609600" y="1347694"/>
            <a:ext cx="10972800" cy="4351338"/>
          </a:xfrm>
        </p:spPr>
        <p:txBody>
          <a:bodyPr/>
          <a:lstStyle/>
          <a:p>
            <a:r>
              <a:rPr lang="es-MX" b="1" dirty="0"/>
              <a:t>Proporcionan mantenimiento y gobierno de la red</a:t>
            </a:r>
          </a:p>
          <a:p>
            <a:pPr marL="0" indent="0">
              <a:buNone/>
            </a:pPr>
            <a:endParaRPr lang="es-MX" b="1" dirty="0"/>
          </a:p>
          <a:p>
            <a:r>
              <a:rPr lang="es-MX" b="1" dirty="0"/>
              <a:t>SNMP</a:t>
            </a:r>
          </a:p>
          <a:p>
            <a:pPr marL="0" indent="0">
              <a:buNone/>
            </a:pPr>
            <a:r>
              <a:rPr lang="es-MX" sz="2000" dirty="0"/>
              <a:t>Protocolo de gestión de redes simples, es uno de los protocolos mas vigentes al día de hoy, antiguamente los switches y </a:t>
            </a:r>
            <a:r>
              <a:rPr lang="es-MX" sz="2000" dirty="0" err="1"/>
              <a:t>routers</a:t>
            </a:r>
            <a:r>
              <a:rPr lang="es-MX" sz="2000" dirty="0"/>
              <a:t> eran configurados por este protocolo, hoy en día todos los dispositivos poseen este protocolo al momento de conectarse una red.</a:t>
            </a:r>
          </a:p>
          <a:p>
            <a:r>
              <a:rPr lang="es-MX" b="1" dirty="0"/>
              <a:t>ICMP</a:t>
            </a:r>
          </a:p>
          <a:p>
            <a:pPr marL="0" indent="0">
              <a:buNone/>
            </a:pPr>
            <a:r>
              <a:rPr lang="es-MX" sz="2000" dirty="0"/>
              <a:t>El protocolo de mensajes de control y error de internet, el cual se utiliza por los </a:t>
            </a:r>
            <a:r>
              <a:rPr lang="es-MX" sz="2000" dirty="0" err="1"/>
              <a:t>routers</a:t>
            </a:r>
            <a:r>
              <a:rPr lang="es-MX" sz="2000" dirty="0"/>
              <a:t> y por los host para comunicar la información de control o error en la red.</a:t>
            </a:r>
            <a:endParaRPr lang="es-CL" sz="2000" dirty="0"/>
          </a:p>
        </p:txBody>
      </p:sp>
      <p:sp>
        <p:nvSpPr>
          <p:cNvPr id="3" name="Título 2">
            <a:extLst>
              <a:ext uri="{FF2B5EF4-FFF2-40B4-BE49-F238E27FC236}">
                <a16:creationId xmlns:a16="http://schemas.microsoft.com/office/drawing/2014/main" id="{3683C82C-8DE2-4293-935E-ACE9ACC146B4}"/>
              </a:ext>
            </a:extLst>
          </p:cNvPr>
          <p:cNvSpPr>
            <a:spLocks noGrp="1"/>
          </p:cNvSpPr>
          <p:nvPr>
            <p:ph type="title"/>
          </p:nvPr>
        </p:nvSpPr>
        <p:spPr/>
        <p:txBody>
          <a:bodyPr/>
          <a:lstStyle/>
          <a:p>
            <a:r>
              <a:rPr lang="es-MX" dirty="0"/>
              <a:t>PROTOCOLOS DE GESTION DE RED</a:t>
            </a:r>
            <a:endParaRPr lang="es-CL" dirty="0"/>
          </a:p>
        </p:txBody>
      </p:sp>
      <p:pic>
        <p:nvPicPr>
          <p:cNvPr id="4098" name="Picture 2" descr="Qué es el protocolo ICMP y para qué sirve? - CCM">
            <a:extLst>
              <a:ext uri="{FF2B5EF4-FFF2-40B4-BE49-F238E27FC236}">
                <a16:creationId xmlns:a16="http://schemas.microsoft.com/office/drawing/2014/main" id="{32959F26-E739-4A58-B878-FAEFCC1D6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0" y="4701815"/>
            <a:ext cx="2815752" cy="187529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100" name="Picture 4" descr="Qué es SNMP? - Definición y detalles">
            <a:extLst>
              <a:ext uri="{FF2B5EF4-FFF2-40B4-BE49-F238E27FC236}">
                <a16:creationId xmlns:a16="http://schemas.microsoft.com/office/drawing/2014/main" id="{8AD2477B-4A1B-4963-BA38-0E7FAA1F4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013101"/>
            <a:ext cx="3150258" cy="16486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951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1FF51C0-E23E-4E3C-AFA0-9397D105204A}"/>
              </a:ext>
            </a:extLst>
          </p:cNvPr>
          <p:cNvSpPr>
            <a:spLocks noGrp="1"/>
          </p:cNvSpPr>
          <p:nvPr>
            <p:ph type="title"/>
          </p:nvPr>
        </p:nvSpPr>
        <p:spPr/>
        <p:txBody>
          <a:bodyPr/>
          <a:lstStyle/>
          <a:p>
            <a:r>
              <a:rPr lang="es-MX" dirty="0"/>
              <a:t>Modelo </a:t>
            </a:r>
            <a:r>
              <a:rPr lang="es-MX" dirty="0" err="1"/>
              <a:t>osi</a:t>
            </a:r>
            <a:endParaRPr lang="es-CL" dirty="0"/>
          </a:p>
        </p:txBody>
      </p:sp>
      <p:pic>
        <p:nvPicPr>
          <p:cNvPr id="5124" name="Picture 4" descr="Modelo OSI - SYSTELY">
            <a:extLst>
              <a:ext uri="{FF2B5EF4-FFF2-40B4-BE49-F238E27FC236}">
                <a16:creationId xmlns:a16="http://schemas.microsoft.com/office/drawing/2014/main" id="{B5B0B397-4CE4-40E1-8C4A-5D01C7FDD80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082"/>
          <a:stretch/>
        </p:blipFill>
        <p:spPr bwMode="auto">
          <a:xfrm>
            <a:off x="1270270" y="1004648"/>
            <a:ext cx="8592260" cy="556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62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E5AC947-2B91-4F28-85EC-98D7D0AAB60C}"/>
              </a:ext>
            </a:extLst>
          </p:cNvPr>
          <p:cNvSpPr>
            <a:spLocks noGrp="1"/>
          </p:cNvSpPr>
          <p:nvPr>
            <p:ph idx="1"/>
          </p:nvPr>
        </p:nvSpPr>
        <p:spPr>
          <a:xfrm>
            <a:off x="609600" y="1503336"/>
            <a:ext cx="10972800" cy="4351338"/>
          </a:xfrm>
        </p:spPr>
        <p:txBody>
          <a:bodyPr/>
          <a:lstStyle/>
          <a:p>
            <a:r>
              <a:rPr lang="es-CL" dirty="0"/>
              <a:t>USB: Universal Serial Bus</a:t>
            </a:r>
          </a:p>
          <a:p>
            <a:r>
              <a:rPr lang="es-CL" dirty="0"/>
              <a:t>Ethernet: Ethernet </a:t>
            </a:r>
            <a:r>
              <a:rPr lang="es-CL" dirty="0" err="1"/>
              <a:t>physical</a:t>
            </a:r>
            <a:r>
              <a:rPr lang="es-CL" dirty="0"/>
              <a:t> </a:t>
            </a:r>
            <a:r>
              <a:rPr lang="es-CL" dirty="0" err="1"/>
              <a:t>layer</a:t>
            </a:r>
            <a:endParaRPr lang="es-CL" dirty="0"/>
          </a:p>
          <a:p>
            <a:r>
              <a:rPr lang="es-CL" dirty="0"/>
              <a:t>DSL: Digital </a:t>
            </a:r>
            <a:r>
              <a:rPr lang="es-CL" dirty="0" err="1"/>
              <a:t>subscriber</a:t>
            </a:r>
            <a:r>
              <a:rPr lang="es-CL" dirty="0"/>
              <a:t> line</a:t>
            </a:r>
          </a:p>
          <a:p>
            <a:r>
              <a:rPr lang="es-CL" dirty="0" err="1"/>
              <a:t>Etherloop</a:t>
            </a:r>
            <a:r>
              <a:rPr lang="es-CL" dirty="0"/>
              <a:t>: Combinación de Ethernet and DSL</a:t>
            </a:r>
          </a:p>
          <a:p>
            <a:r>
              <a:rPr lang="es-CL" dirty="0" err="1"/>
              <a:t>Infrared</a:t>
            </a:r>
            <a:r>
              <a:rPr lang="es-CL" dirty="0"/>
              <a:t>: </a:t>
            </a:r>
            <a:r>
              <a:rPr lang="es-CL" dirty="0" err="1"/>
              <a:t>Infrared</a:t>
            </a:r>
            <a:r>
              <a:rPr lang="es-CL" dirty="0"/>
              <a:t> </a:t>
            </a:r>
            <a:r>
              <a:rPr lang="es-CL" dirty="0" err="1"/>
              <a:t>radiation</a:t>
            </a:r>
            <a:endParaRPr lang="es-CL" dirty="0"/>
          </a:p>
          <a:p>
            <a:r>
              <a:rPr lang="es-CL" dirty="0" err="1"/>
              <a:t>Frame</a:t>
            </a:r>
            <a:r>
              <a:rPr lang="es-CL" dirty="0"/>
              <a:t> </a:t>
            </a:r>
            <a:r>
              <a:rPr lang="es-CL" dirty="0" err="1"/>
              <a:t>Relay</a:t>
            </a:r>
            <a:endParaRPr lang="es-CL" dirty="0"/>
          </a:p>
          <a:p>
            <a:r>
              <a:rPr lang="es-CL" dirty="0"/>
              <a:t>SDH: Jerarquía digital síncrona</a:t>
            </a:r>
          </a:p>
          <a:p>
            <a:r>
              <a:rPr lang="es-CL" dirty="0"/>
              <a:t>SONET: Red óptica sincronizada</a:t>
            </a:r>
          </a:p>
        </p:txBody>
      </p:sp>
      <p:sp>
        <p:nvSpPr>
          <p:cNvPr id="3" name="Título 2">
            <a:extLst>
              <a:ext uri="{FF2B5EF4-FFF2-40B4-BE49-F238E27FC236}">
                <a16:creationId xmlns:a16="http://schemas.microsoft.com/office/drawing/2014/main" id="{4DEF85EF-A391-470D-A89E-388356B3D8DC}"/>
              </a:ext>
            </a:extLst>
          </p:cNvPr>
          <p:cNvSpPr>
            <a:spLocks noGrp="1"/>
          </p:cNvSpPr>
          <p:nvPr>
            <p:ph type="title"/>
          </p:nvPr>
        </p:nvSpPr>
        <p:spPr/>
        <p:txBody>
          <a:bodyPr/>
          <a:lstStyle/>
          <a:p>
            <a:r>
              <a:rPr lang="es-MX" dirty="0"/>
              <a:t>CAPA FISICA</a:t>
            </a:r>
            <a:endParaRPr lang="es-CL" dirty="0"/>
          </a:p>
        </p:txBody>
      </p:sp>
      <p:pic>
        <p:nvPicPr>
          <p:cNvPr id="9220" name="Picture 4" descr="Problemas con un dispositivo USB en tu PC? Siguiendo estos pasos puedes  solucionarlos">
            <a:extLst>
              <a:ext uri="{FF2B5EF4-FFF2-40B4-BE49-F238E27FC236}">
                <a16:creationId xmlns:a16="http://schemas.microsoft.com/office/drawing/2014/main" id="{D6EA3CE3-B6C5-4FE9-901F-571A6CBE0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135" y="417531"/>
            <a:ext cx="2173640" cy="144909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9222" name="Picture 6" descr="Qué es Ethernet?">
            <a:extLst>
              <a:ext uri="{FF2B5EF4-FFF2-40B4-BE49-F238E27FC236}">
                <a16:creationId xmlns:a16="http://schemas.microsoft.com/office/drawing/2014/main" id="{A757CE31-EE11-4D33-8FD6-3C4EF5706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746" y="2104983"/>
            <a:ext cx="2579510" cy="17587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9224" name="Picture 8" descr="Módem Del DSL Casi Fuera Del Alcance Foto de archivo - Imagen de internet,  cargar: 8908240">
            <a:extLst>
              <a:ext uri="{FF2B5EF4-FFF2-40B4-BE49-F238E27FC236}">
                <a16:creationId xmlns:a16="http://schemas.microsoft.com/office/drawing/2014/main" id="{E87DDC41-3B6C-409A-8D64-DD81607AA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984" y="4102100"/>
            <a:ext cx="2541517" cy="16964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93CBCAA-962E-445F-BEBF-9431BE3AA7C1}"/>
              </a:ext>
            </a:extLst>
          </p:cNvPr>
          <p:cNvSpPr>
            <a:spLocks noGrp="1"/>
          </p:cNvSpPr>
          <p:nvPr>
            <p:ph idx="1"/>
          </p:nvPr>
        </p:nvSpPr>
        <p:spPr>
          <a:xfrm>
            <a:off x="687421" y="1483881"/>
            <a:ext cx="10972800" cy="4351338"/>
          </a:xfrm>
        </p:spPr>
        <p:txBody>
          <a:bodyPr/>
          <a:lstStyle/>
          <a:p>
            <a:pPr algn="just">
              <a:buFont typeface="Arial" panose="020B0604020202020204" pitchFamily="34" charset="0"/>
              <a:buChar char="•"/>
            </a:pPr>
            <a:r>
              <a:rPr lang="es-MX" b="0" i="0" dirty="0">
                <a:solidFill>
                  <a:srgbClr val="000000"/>
                </a:solidFill>
                <a:effectLst/>
                <a:latin typeface="Montserrat" panose="020B0604020202020204" pitchFamily="2" charset="0"/>
              </a:rPr>
              <a:t>DCAP: Protocolo de acceso del cliente de la conmutación de la transmisión de datos</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FDDI: Interfaz de distribución de datos en fibra</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HDLC: Control de enlace de datos de alto nivel</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LAPD: Protocolo de acceso de enlace para los canales</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PPP: Protocolo punto a punto</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STP (</a:t>
            </a:r>
            <a:r>
              <a:rPr lang="es-MX" b="0" i="0" dirty="0" err="1">
                <a:solidFill>
                  <a:srgbClr val="000000"/>
                </a:solidFill>
                <a:effectLst/>
                <a:latin typeface="Montserrat" panose="020B0604020202020204" pitchFamily="2" charset="0"/>
              </a:rPr>
              <a:t>Spanning</a:t>
            </a:r>
            <a:r>
              <a:rPr lang="es-MX" b="0" i="0" dirty="0">
                <a:solidFill>
                  <a:srgbClr val="000000"/>
                </a:solidFill>
                <a:effectLst/>
                <a:latin typeface="Montserrat" panose="020B0604020202020204" pitchFamily="2" charset="0"/>
              </a:rPr>
              <a:t> </a:t>
            </a:r>
            <a:r>
              <a:rPr lang="es-MX" b="0" i="0" dirty="0" err="1">
                <a:solidFill>
                  <a:srgbClr val="000000"/>
                </a:solidFill>
                <a:effectLst/>
                <a:latin typeface="Montserrat" panose="020B0604020202020204" pitchFamily="2" charset="0"/>
              </a:rPr>
              <a:t>Tree</a:t>
            </a:r>
            <a:r>
              <a:rPr lang="es-MX" b="0" i="0" dirty="0">
                <a:solidFill>
                  <a:srgbClr val="000000"/>
                </a:solidFill>
                <a:effectLst/>
                <a:latin typeface="Montserrat" panose="020B0604020202020204" pitchFamily="2" charset="0"/>
              </a:rPr>
              <a:t> </a:t>
            </a:r>
            <a:r>
              <a:rPr lang="es-MX" b="0" i="0" dirty="0" err="1">
                <a:solidFill>
                  <a:srgbClr val="000000"/>
                </a:solidFill>
                <a:effectLst/>
                <a:latin typeface="Montserrat" panose="020B0604020202020204" pitchFamily="2" charset="0"/>
              </a:rPr>
              <a:t>Protocol</a:t>
            </a:r>
            <a:r>
              <a:rPr lang="es-MX" b="0" i="0" dirty="0">
                <a:solidFill>
                  <a:srgbClr val="000000"/>
                </a:solidFill>
                <a:effectLst/>
                <a:latin typeface="Montserrat" panose="020B0604020202020204" pitchFamily="2" charset="0"/>
              </a:rPr>
              <a:t>): protocolo del árbol esparcido</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VTP VLAN: </a:t>
            </a:r>
            <a:r>
              <a:rPr lang="es-MX" b="0" i="0" dirty="0" err="1">
                <a:solidFill>
                  <a:srgbClr val="000000"/>
                </a:solidFill>
                <a:effectLst/>
                <a:latin typeface="Montserrat" panose="020B0604020202020204" pitchFamily="2" charset="0"/>
              </a:rPr>
              <a:t>trunking</a:t>
            </a:r>
            <a:r>
              <a:rPr lang="es-MX" b="0" i="0" dirty="0">
                <a:solidFill>
                  <a:srgbClr val="000000"/>
                </a:solidFill>
                <a:effectLst/>
                <a:latin typeface="Montserrat" panose="020B0604020202020204" pitchFamily="2" charset="0"/>
              </a:rPr>
              <a:t> virtual </a:t>
            </a:r>
            <a:r>
              <a:rPr lang="es-MX" b="0" i="0" dirty="0" err="1">
                <a:solidFill>
                  <a:srgbClr val="000000"/>
                </a:solidFill>
                <a:effectLst/>
                <a:latin typeface="Montserrat" panose="020B0604020202020204" pitchFamily="2" charset="0"/>
              </a:rPr>
              <a:t>protocol</a:t>
            </a:r>
            <a:r>
              <a:rPr lang="es-MX" b="0" i="0" dirty="0">
                <a:solidFill>
                  <a:srgbClr val="000000"/>
                </a:solidFill>
                <a:effectLst/>
                <a:latin typeface="Montserrat" panose="020B0604020202020204" pitchFamily="2" charset="0"/>
              </a:rPr>
              <a:t> para LAN virtual</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MPLS: Conmutación multiprotocolo de la etiqueta</a:t>
            </a:r>
          </a:p>
          <a:p>
            <a:pPr marL="0" indent="0">
              <a:buNone/>
            </a:pPr>
            <a:endParaRPr lang="es-CL" dirty="0"/>
          </a:p>
        </p:txBody>
      </p:sp>
      <p:sp>
        <p:nvSpPr>
          <p:cNvPr id="3" name="Título 2">
            <a:extLst>
              <a:ext uri="{FF2B5EF4-FFF2-40B4-BE49-F238E27FC236}">
                <a16:creationId xmlns:a16="http://schemas.microsoft.com/office/drawing/2014/main" id="{90943003-151B-4960-B88B-9C4677880A0D}"/>
              </a:ext>
            </a:extLst>
          </p:cNvPr>
          <p:cNvSpPr>
            <a:spLocks noGrp="1"/>
          </p:cNvSpPr>
          <p:nvPr>
            <p:ph type="title"/>
          </p:nvPr>
        </p:nvSpPr>
        <p:spPr/>
        <p:txBody>
          <a:bodyPr/>
          <a:lstStyle/>
          <a:p>
            <a:r>
              <a:rPr lang="es-MX" dirty="0"/>
              <a:t>Capa de enlace de datos</a:t>
            </a:r>
            <a:endParaRPr lang="es-CL" dirty="0"/>
          </a:p>
        </p:txBody>
      </p:sp>
    </p:spTree>
    <p:extLst>
      <p:ext uri="{BB962C8B-B14F-4D97-AF65-F5344CB8AC3E}">
        <p14:creationId xmlns:p14="http://schemas.microsoft.com/office/powerpoint/2010/main" val="251624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A6C228C-31E0-4708-838E-F475DA662D17}"/>
              </a:ext>
            </a:extLst>
          </p:cNvPr>
          <p:cNvSpPr>
            <a:spLocks noGrp="1"/>
          </p:cNvSpPr>
          <p:nvPr>
            <p:ph idx="1"/>
          </p:nvPr>
        </p:nvSpPr>
        <p:spPr>
          <a:xfrm>
            <a:off x="609601" y="1454698"/>
            <a:ext cx="10972800" cy="4351338"/>
          </a:xfrm>
        </p:spPr>
        <p:txBody>
          <a:bodyPr/>
          <a:lstStyle/>
          <a:p>
            <a:pPr algn="just">
              <a:buFont typeface="Arial" panose="020B0604020202020204" pitchFamily="34" charset="0"/>
              <a:buChar char="•"/>
            </a:pPr>
            <a:r>
              <a:rPr lang="es-MX" b="0" i="0" dirty="0">
                <a:solidFill>
                  <a:srgbClr val="000000"/>
                </a:solidFill>
                <a:effectLst/>
                <a:latin typeface="Montserrat" panose="020B0604020202020204" pitchFamily="2" charset="0"/>
              </a:rPr>
              <a:t>ARP: Protocolo de resolución de direcciones</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BGP: Protocolo de frontera de entrada</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ICMP: Protocolo de mensaje de control de Internet</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IPv4: Protocolo de internet versión 4</a:t>
            </a:r>
          </a:p>
          <a:p>
            <a:pPr algn="just">
              <a:buFont typeface="Arial" panose="020B0604020202020204" pitchFamily="34" charset="0"/>
              <a:buChar char="•"/>
            </a:pPr>
            <a:r>
              <a:rPr lang="es-MX" b="0" i="0" u="sng" dirty="0">
                <a:solidFill>
                  <a:srgbClr val="000000"/>
                </a:solidFill>
                <a:effectLst/>
                <a:latin typeface="Montserrat" panose="020B0604020202020204" pitchFamily="2" charset="0"/>
              </a:rPr>
              <a:t>I</a:t>
            </a:r>
            <a:r>
              <a:rPr lang="es-MX" b="0" i="0" dirty="0">
                <a:solidFill>
                  <a:srgbClr val="000000"/>
                </a:solidFill>
                <a:effectLst/>
                <a:latin typeface="Montserrat" panose="020B0604020202020204" pitchFamily="2" charset="0"/>
              </a:rPr>
              <a:t>P</a:t>
            </a:r>
            <a:r>
              <a:rPr lang="es-MX" b="0" i="0" u="sng" dirty="0">
                <a:solidFill>
                  <a:srgbClr val="000000"/>
                </a:solidFill>
                <a:effectLst/>
                <a:latin typeface="Montserrat" panose="020B0604020202020204" pitchFamily="2" charset="0"/>
              </a:rPr>
              <a:t>v6</a:t>
            </a:r>
            <a:r>
              <a:rPr lang="es-MX" b="0" i="0" dirty="0">
                <a:solidFill>
                  <a:srgbClr val="000000"/>
                </a:solidFill>
                <a:effectLst/>
                <a:latin typeface="Montserrat" panose="020B0604020202020204" pitchFamily="2" charset="0"/>
              </a:rPr>
              <a:t>: Protocolo de internet versión 6</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IPX: Red interna del intercambio del paquete</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OSPF: Abrir la trayectoria más corta primero</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RARP: Protocolo de resolución de direcciones inverso</a:t>
            </a:r>
          </a:p>
          <a:p>
            <a:endParaRPr lang="es-CL" dirty="0"/>
          </a:p>
        </p:txBody>
      </p:sp>
      <p:sp>
        <p:nvSpPr>
          <p:cNvPr id="3" name="Título 2">
            <a:extLst>
              <a:ext uri="{FF2B5EF4-FFF2-40B4-BE49-F238E27FC236}">
                <a16:creationId xmlns:a16="http://schemas.microsoft.com/office/drawing/2014/main" id="{54FF377E-71C0-411B-88CF-10D85CBADAAB}"/>
              </a:ext>
            </a:extLst>
          </p:cNvPr>
          <p:cNvSpPr>
            <a:spLocks noGrp="1"/>
          </p:cNvSpPr>
          <p:nvPr>
            <p:ph type="title"/>
          </p:nvPr>
        </p:nvSpPr>
        <p:spPr/>
        <p:txBody>
          <a:bodyPr/>
          <a:lstStyle/>
          <a:p>
            <a:r>
              <a:rPr lang="es-MX" dirty="0"/>
              <a:t>Capa de red</a:t>
            </a:r>
            <a:endParaRPr lang="es-CL" dirty="0"/>
          </a:p>
        </p:txBody>
      </p:sp>
    </p:spTree>
    <p:extLst>
      <p:ext uri="{BB962C8B-B14F-4D97-AF65-F5344CB8AC3E}">
        <p14:creationId xmlns:p14="http://schemas.microsoft.com/office/powerpoint/2010/main" val="3526401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34AF69C-EEF4-4FED-88AB-063AE2703A02}"/>
              </a:ext>
            </a:extLst>
          </p:cNvPr>
          <p:cNvSpPr>
            <a:spLocks noGrp="1"/>
          </p:cNvSpPr>
          <p:nvPr>
            <p:ph idx="1"/>
          </p:nvPr>
        </p:nvSpPr>
        <p:spPr>
          <a:xfrm>
            <a:off x="609601" y="1253331"/>
            <a:ext cx="10972800" cy="4351338"/>
          </a:xfrm>
        </p:spPr>
        <p:txBody>
          <a:bodyPr/>
          <a:lstStyle/>
          <a:p>
            <a:pPr algn="just">
              <a:buFont typeface="Arial" panose="020B0604020202020204" pitchFamily="34" charset="0"/>
              <a:buChar char="•"/>
            </a:pPr>
            <a:r>
              <a:rPr lang="es-CL" b="0" i="0" dirty="0">
                <a:solidFill>
                  <a:srgbClr val="000000"/>
                </a:solidFill>
                <a:effectLst/>
                <a:latin typeface="Montserrat" panose="020B0604020202020204" pitchFamily="2" charset="0"/>
              </a:rPr>
              <a:t>IL: Convertido originalmente como capa de transporte para 9P</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SPX: Intercambio ordenado del paquete</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SCTP: Protocolo de la transmisión del control de la corriente</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TCP: Protocolo del control de la transmisión</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UDP: Protocolo de datagramas de usuario</a:t>
            </a:r>
          </a:p>
          <a:p>
            <a:pPr algn="just">
              <a:buFont typeface="Arial" panose="020B0604020202020204" pitchFamily="34" charset="0"/>
              <a:buChar char="•"/>
            </a:pPr>
            <a:r>
              <a:rPr lang="es-CL" b="0" i="0" dirty="0" err="1">
                <a:solidFill>
                  <a:srgbClr val="000000"/>
                </a:solidFill>
                <a:effectLst/>
                <a:latin typeface="Montserrat" panose="020B0604020202020204" pitchFamily="2" charset="0"/>
              </a:rPr>
              <a:t>iSCSI</a:t>
            </a:r>
            <a:r>
              <a:rPr lang="es-CL" b="0" i="0" dirty="0">
                <a:solidFill>
                  <a:srgbClr val="000000"/>
                </a:solidFill>
                <a:effectLst/>
                <a:latin typeface="Montserrat" panose="020B0604020202020204" pitchFamily="2" charset="0"/>
              </a:rPr>
              <a:t>: Interfaz de sistema de computadora pequeña de Internet </a:t>
            </a:r>
            <a:r>
              <a:rPr lang="es-CL" b="0" i="0" dirty="0" err="1">
                <a:solidFill>
                  <a:srgbClr val="000000"/>
                </a:solidFill>
                <a:effectLst/>
                <a:latin typeface="Montserrat" panose="020B0604020202020204" pitchFamily="2" charset="0"/>
              </a:rPr>
              <a:t>iSCSI</a:t>
            </a:r>
            <a:endParaRPr lang="es-CL" b="0" i="0" dirty="0">
              <a:solidFill>
                <a:srgbClr val="000000"/>
              </a:solidFill>
              <a:effectLst/>
              <a:latin typeface="Montserrat" panose="020B0604020202020204" pitchFamily="2" charset="0"/>
            </a:endParaRPr>
          </a:p>
          <a:p>
            <a:pPr algn="just">
              <a:buFont typeface="Arial" panose="020B0604020202020204" pitchFamily="34" charset="0"/>
              <a:buChar char="•"/>
            </a:pPr>
            <a:r>
              <a:rPr lang="es-CL" b="0" i="0" dirty="0">
                <a:solidFill>
                  <a:srgbClr val="000000"/>
                </a:solidFill>
                <a:effectLst/>
                <a:latin typeface="Montserrat" panose="020B0604020202020204" pitchFamily="2" charset="0"/>
              </a:rPr>
              <a:t>DCCP: Protocolo de control de congestión de datagramas</a:t>
            </a:r>
          </a:p>
        </p:txBody>
      </p:sp>
      <p:sp>
        <p:nvSpPr>
          <p:cNvPr id="3" name="Título 2">
            <a:extLst>
              <a:ext uri="{FF2B5EF4-FFF2-40B4-BE49-F238E27FC236}">
                <a16:creationId xmlns:a16="http://schemas.microsoft.com/office/drawing/2014/main" id="{CE0D3E60-0180-4566-BA06-5C9CA34423B7}"/>
              </a:ext>
            </a:extLst>
          </p:cNvPr>
          <p:cNvSpPr>
            <a:spLocks noGrp="1"/>
          </p:cNvSpPr>
          <p:nvPr>
            <p:ph type="title"/>
          </p:nvPr>
        </p:nvSpPr>
        <p:spPr/>
        <p:txBody>
          <a:bodyPr/>
          <a:lstStyle/>
          <a:p>
            <a:r>
              <a:rPr lang="es-MX" dirty="0"/>
              <a:t>Capa de transporte</a:t>
            </a:r>
            <a:endParaRPr lang="es-CL" dirty="0"/>
          </a:p>
        </p:txBody>
      </p:sp>
    </p:spTree>
    <p:extLst>
      <p:ext uri="{BB962C8B-B14F-4D97-AF65-F5344CB8AC3E}">
        <p14:creationId xmlns:p14="http://schemas.microsoft.com/office/powerpoint/2010/main" val="324962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D2F5047-ECD8-4C77-85ED-8A486CF95AE5}"/>
              </a:ext>
            </a:extLst>
          </p:cNvPr>
          <p:cNvPicPr>
            <a:picLocks noGrp="1" noChangeAspect="1"/>
          </p:cNvPicPr>
          <p:nvPr>
            <p:ph idx="1"/>
          </p:nvPr>
        </p:nvPicPr>
        <p:blipFill>
          <a:blip r:embed="rId2"/>
          <a:stretch>
            <a:fillRect/>
          </a:stretch>
        </p:blipFill>
        <p:spPr>
          <a:xfrm>
            <a:off x="746011" y="557949"/>
            <a:ext cx="9127564" cy="6300051"/>
          </a:xfrm>
        </p:spPr>
      </p:pic>
      <p:sp>
        <p:nvSpPr>
          <p:cNvPr id="3" name="Título 2">
            <a:extLst>
              <a:ext uri="{FF2B5EF4-FFF2-40B4-BE49-F238E27FC236}">
                <a16:creationId xmlns:a16="http://schemas.microsoft.com/office/drawing/2014/main" id="{24DD8875-5E55-47A0-BD9D-591A6E7B1226}"/>
              </a:ext>
            </a:extLst>
          </p:cNvPr>
          <p:cNvSpPr>
            <a:spLocks noGrp="1"/>
          </p:cNvSpPr>
          <p:nvPr>
            <p:ph type="title"/>
          </p:nvPr>
        </p:nvSpPr>
        <p:spPr/>
        <p:txBody>
          <a:bodyPr/>
          <a:lstStyle/>
          <a:p>
            <a:r>
              <a:rPr lang="es-MX" dirty="0"/>
              <a:t>DESCRIPTOR DE ASIGNATURA</a:t>
            </a:r>
            <a:endParaRPr lang="es-CL" dirty="0"/>
          </a:p>
        </p:txBody>
      </p:sp>
    </p:spTree>
    <p:extLst>
      <p:ext uri="{BB962C8B-B14F-4D97-AF65-F5344CB8AC3E}">
        <p14:creationId xmlns:p14="http://schemas.microsoft.com/office/powerpoint/2010/main" val="333953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FS - Network File System - YMANT">
            <a:extLst>
              <a:ext uri="{FF2B5EF4-FFF2-40B4-BE49-F238E27FC236}">
                <a16:creationId xmlns:a16="http://schemas.microsoft.com/office/drawing/2014/main" id="{616E5544-240E-4B3E-BE87-62479E095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039" y="2594814"/>
            <a:ext cx="6084738" cy="3422665"/>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contenido 1">
            <a:extLst>
              <a:ext uri="{FF2B5EF4-FFF2-40B4-BE49-F238E27FC236}">
                <a16:creationId xmlns:a16="http://schemas.microsoft.com/office/drawing/2014/main" id="{C8ECDD11-B176-4563-866F-5C02B4CFEDC8}"/>
              </a:ext>
            </a:extLst>
          </p:cNvPr>
          <p:cNvSpPr>
            <a:spLocks noGrp="1"/>
          </p:cNvSpPr>
          <p:nvPr>
            <p:ph idx="1"/>
          </p:nvPr>
        </p:nvSpPr>
        <p:spPr>
          <a:xfrm>
            <a:off x="609600" y="1328239"/>
            <a:ext cx="10972800" cy="4351338"/>
          </a:xfrm>
        </p:spPr>
        <p:txBody>
          <a:bodyPr/>
          <a:lstStyle/>
          <a:p>
            <a:pPr algn="just">
              <a:buFont typeface="Arial" panose="020B0604020202020204" pitchFamily="34" charset="0"/>
              <a:buChar char="•"/>
            </a:pPr>
            <a:r>
              <a:rPr lang="es-MX" b="0" i="0" dirty="0">
                <a:solidFill>
                  <a:srgbClr val="000000"/>
                </a:solidFill>
                <a:effectLst/>
                <a:latin typeface="Montserrat" panose="020B0604020202020204" pitchFamily="2" charset="0"/>
              </a:rPr>
              <a:t>NFS: Red de sistema de archivos</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SMB: Bloque del mensaje del </a:t>
            </a:r>
            <a:r>
              <a:rPr lang="es-MX" i="0" dirty="0">
                <a:solidFill>
                  <a:srgbClr val="000000"/>
                </a:solidFill>
                <a:effectLst/>
                <a:latin typeface="Montserrat" panose="020B0604020202020204" pitchFamily="2" charset="0"/>
              </a:rPr>
              <a:t>servidor</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RPC: Llamada a procedimiento remoto</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SDP: Protocolo directo de sockets</a:t>
            </a:r>
          </a:p>
          <a:p>
            <a:pPr algn="just">
              <a:buFont typeface="Arial" panose="020B0604020202020204" pitchFamily="34" charset="0"/>
              <a:buChar char="•"/>
            </a:pPr>
            <a:r>
              <a:rPr lang="es-MX" b="0" i="0" dirty="0">
                <a:solidFill>
                  <a:srgbClr val="000000"/>
                </a:solidFill>
                <a:effectLst/>
                <a:latin typeface="Montserrat" panose="020B0604020202020204" pitchFamily="2" charset="0"/>
              </a:rPr>
              <a:t>SMPP: Mensaje corto punto a punto</a:t>
            </a:r>
          </a:p>
        </p:txBody>
      </p:sp>
      <p:sp>
        <p:nvSpPr>
          <p:cNvPr id="3" name="Título 2">
            <a:extLst>
              <a:ext uri="{FF2B5EF4-FFF2-40B4-BE49-F238E27FC236}">
                <a16:creationId xmlns:a16="http://schemas.microsoft.com/office/drawing/2014/main" id="{F57EDE44-F70A-47C5-BCD1-87C34557BAF7}"/>
              </a:ext>
            </a:extLst>
          </p:cNvPr>
          <p:cNvSpPr>
            <a:spLocks noGrp="1"/>
          </p:cNvSpPr>
          <p:nvPr>
            <p:ph type="title"/>
          </p:nvPr>
        </p:nvSpPr>
        <p:spPr/>
        <p:txBody>
          <a:bodyPr/>
          <a:lstStyle/>
          <a:p>
            <a:r>
              <a:rPr lang="es-MX" dirty="0"/>
              <a:t>CAPA DE SESION</a:t>
            </a:r>
            <a:endParaRPr lang="es-CL" dirty="0"/>
          </a:p>
        </p:txBody>
      </p:sp>
    </p:spTree>
    <p:extLst>
      <p:ext uri="{BB962C8B-B14F-4D97-AF65-F5344CB8AC3E}">
        <p14:creationId xmlns:p14="http://schemas.microsoft.com/office/powerpoint/2010/main" val="166444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F03F313-079D-4F93-AFAC-133E764CC0AB}"/>
              </a:ext>
            </a:extLst>
          </p:cNvPr>
          <p:cNvSpPr>
            <a:spLocks noGrp="1"/>
          </p:cNvSpPr>
          <p:nvPr>
            <p:ph idx="1"/>
          </p:nvPr>
        </p:nvSpPr>
        <p:spPr>
          <a:xfrm>
            <a:off x="609601" y="1123958"/>
            <a:ext cx="10972800" cy="4351338"/>
          </a:xfrm>
        </p:spPr>
        <p:txBody>
          <a:bodyPr/>
          <a:lstStyle/>
          <a:p>
            <a:pPr algn="just">
              <a:buFont typeface="Arial" panose="020B0604020202020204" pitchFamily="34" charset="0"/>
              <a:buChar char="•"/>
            </a:pPr>
            <a:r>
              <a:rPr lang="es-CL" b="0" i="0" dirty="0">
                <a:solidFill>
                  <a:srgbClr val="000000"/>
                </a:solidFill>
                <a:effectLst/>
                <a:latin typeface="Montserrat" panose="020B0604020202020204" pitchFamily="2" charset="0"/>
              </a:rPr>
              <a:t>TLS: Seguridad de la capa de transporte</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SSL: Capa de conexión segura</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XDR: </a:t>
            </a:r>
            <a:r>
              <a:rPr lang="es-CL" b="0" i="0" dirty="0" err="1">
                <a:solidFill>
                  <a:srgbClr val="000000"/>
                </a:solidFill>
                <a:effectLst/>
                <a:latin typeface="Montserrat" panose="020B0604020202020204" pitchFamily="2" charset="0"/>
              </a:rPr>
              <a:t>Extenal</a:t>
            </a:r>
            <a:r>
              <a:rPr lang="es-CL" b="0" i="0" dirty="0">
                <a:solidFill>
                  <a:srgbClr val="000000"/>
                </a:solidFill>
                <a:effectLst/>
                <a:latin typeface="Montserrat" panose="020B0604020202020204" pitchFamily="2" charset="0"/>
              </a:rPr>
              <a:t> data </a:t>
            </a:r>
            <a:r>
              <a:rPr lang="es-CL" b="0" i="0" dirty="0" err="1">
                <a:solidFill>
                  <a:srgbClr val="000000"/>
                </a:solidFill>
                <a:effectLst/>
                <a:latin typeface="Montserrat" panose="020B0604020202020204" pitchFamily="2" charset="0"/>
              </a:rPr>
              <a:t>representation</a:t>
            </a:r>
            <a:endParaRPr lang="es-CL" b="0" i="0" dirty="0">
              <a:solidFill>
                <a:srgbClr val="000000"/>
              </a:solidFill>
              <a:effectLst/>
              <a:latin typeface="Montserrat" panose="020B0604020202020204" pitchFamily="2" charset="0"/>
            </a:endParaRPr>
          </a:p>
          <a:p>
            <a:pPr algn="just">
              <a:buFont typeface="Arial" panose="020B0604020202020204" pitchFamily="34" charset="0"/>
              <a:buChar char="•"/>
            </a:pPr>
            <a:r>
              <a:rPr lang="es-CL" b="0" i="0" dirty="0">
                <a:solidFill>
                  <a:srgbClr val="000000"/>
                </a:solidFill>
                <a:effectLst/>
                <a:latin typeface="Montserrat" panose="020B0604020202020204" pitchFamily="2" charset="0"/>
              </a:rPr>
              <a:t>MIME: </a:t>
            </a:r>
            <a:r>
              <a:rPr lang="es-CL" b="0" i="0" dirty="0" err="1">
                <a:solidFill>
                  <a:srgbClr val="000000"/>
                </a:solidFill>
                <a:effectLst/>
                <a:latin typeface="Montserrat" panose="020B0604020202020204" pitchFamily="2" charset="0"/>
              </a:rPr>
              <a:t>Multipurpose</a:t>
            </a:r>
            <a:r>
              <a:rPr lang="es-CL" b="0" i="0" dirty="0">
                <a:solidFill>
                  <a:srgbClr val="000000"/>
                </a:solidFill>
                <a:effectLst/>
                <a:latin typeface="Montserrat" panose="020B0604020202020204" pitchFamily="2" charset="0"/>
              </a:rPr>
              <a:t> Internet Mail </a:t>
            </a:r>
            <a:r>
              <a:rPr lang="es-CL" b="0" i="0" dirty="0" err="1">
                <a:solidFill>
                  <a:srgbClr val="000000"/>
                </a:solidFill>
                <a:effectLst/>
                <a:latin typeface="Montserrat" panose="020B0604020202020204" pitchFamily="2" charset="0"/>
              </a:rPr>
              <a:t>Extensions</a:t>
            </a:r>
            <a:endParaRPr lang="es-CL" b="0" i="0" dirty="0">
              <a:solidFill>
                <a:srgbClr val="000000"/>
              </a:solidFill>
              <a:effectLst/>
              <a:latin typeface="Montserrat" panose="020B0604020202020204" pitchFamily="2" charset="0"/>
            </a:endParaRPr>
          </a:p>
          <a:p>
            <a:pPr marL="0" indent="0">
              <a:buNone/>
            </a:pPr>
            <a:endParaRPr lang="es-CL" dirty="0"/>
          </a:p>
        </p:txBody>
      </p:sp>
      <p:sp>
        <p:nvSpPr>
          <p:cNvPr id="3" name="Título 2">
            <a:extLst>
              <a:ext uri="{FF2B5EF4-FFF2-40B4-BE49-F238E27FC236}">
                <a16:creationId xmlns:a16="http://schemas.microsoft.com/office/drawing/2014/main" id="{C4CCC4A4-D5E1-4A88-A026-A473B78136FA}"/>
              </a:ext>
            </a:extLst>
          </p:cNvPr>
          <p:cNvSpPr>
            <a:spLocks noGrp="1"/>
          </p:cNvSpPr>
          <p:nvPr>
            <p:ph type="title"/>
          </p:nvPr>
        </p:nvSpPr>
        <p:spPr/>
        <p:txBody>
          <a:bodyPr/>
          <a:lstStyle/>
          <a:p>
            <a:r>
              <a:rPr lang="es-MX" dirty="0"/>
              <a:t>CAPA DE PRESENTACION</a:t>
            </a:r>
            <a:endParaRPr lang="es-CL" dirty="0"/>
          </a:p>
        </p:txBody>
      </p:sp>
      <p:pic>
        <p:nvPicPr>
          <p:cNvPr id="7170" name="Picture 2" descr="Transport Layer Security (TLS): what it is and how it works – Blog de SW  Hosting">
            <a:extLst>
              <a:ext uri="{FF2B5EF4-FFF2-40B4-BE49-F238E27FC236}">
                <a16:creationId xmlns:a16="http://schemas.microsoft.com/office/drawing/2014/main" id="{8F6A8E35-8B3C-40E8-8965-E8FDF3644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578" y="3087513"/>
            <a:ext cx="4698460" cy="3129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ué es un certificado SSL y por qué debes instalarlo en tu web | Tecnología  - ComputerHoy.com">
            <a:extLst>
              <a:ext uri="{FF2B5EF4-FFF2-40B4-BE49-F238E27FC236}">
                <a16:creationId xmlns:a16="http://schemas.microsoft.com/office/drawing/2014/main" id="{8F00FB9A-C7A2-4DBD-BEC3-019D4A6BB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993" y="4204070"/>
            <a:ext cx="4595977" cy="2592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314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9A4D6D4-288E-44C9-B559-F2A930FC83E4}"/>
              </a:ext>
            </a:extLst>
          </p:cNvPr>
          <p:cNvSpPr>
            <a:spLocks noGrp="1"/>
          </p:cNvSpPr>
          <p:nvPr>
            <p:ph idx="1"/>
          </p:nvPr>
        </p:nvSpPr>
        <p:spPr>
          <a:xfrm>
            <a:off x="609601" y="1123958"/>
            <a:ext cx="10972800" cy="4351338"/>
          </a:xfrm>
        </p:spPr>
        <p:txBody>
          <a:bodyPr/>
          <a:lstStyle/>
          <a:p>
            <a:pPr algn="just">
              <a:buFont typeface="Arial" panose="020B0604020202020204" pitchFamily="34" charset="0"/>
              <a:buChar char="•"/>
            </a:pPr>
            <a:r>
              <a:rPr lang="es-CL" b="0" i="0" dirty="0">
                <a:solidFill>
                  <a:srgbClr val="000000"/>
                </a:solidFill>
                <a:effectLst/>
                <a:latin typeface="Montserrat" panose="020B0604020202020204" pitchFamily="2" charset="0"/>
              </a:rPr>
              <a:t>DHCP: Protocolo de configuración dinámica de host</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DNS: </a:t>
            </a:r>
            <a:r>
              <a:rPr lang="es-CL" b="0" i="0" dirty="0" err="1">
                <a:solidFill>
                  <a:srgbClr val="000000"/>
                </a:solidFill>
                <a:effectLst/>
                <a:latin typeface="Montserrat" panose="020B0604020202020204" pitchFamily="2" charset="0"/>
              </a:rPr>
              <a:t>Domain</a:t>
            </a:r>
            <a:r>
              <a:rPr lang="es-CL" b="0" i="0" dirty="0">
                <a:solidFill>
                  <a:srgbClr val="000000"/>
                </a:solidFill>
                <a:effectLst/>
                <a:latin typeface="Montserrat" panose="020B0604020202020204" pitchFamily="2" charset="0"/>
              </a:rPr>
              <a:t> </a:t>
            </a:r>
            <a:r>
              <a:rPr lang="es-CL" b="0" i="0" dirty="0" err="1">
                <a:solidFill>
                  <a:srgbClr val="000000"/>
                </a:solidFill>
                <a:effectLst/>
                <a:latin typeface="Montserrat" panose="020B0604020202020204" pitchFamily="2" charset="0"/>
              </a:rPr>
              <a:t>Name</a:t>
            </a:r>
            <a:r>
              <a:rPr lang="es-CL" b="0" i="0" dirty="0">
                <a:solidFill>
                  <a:srgbClr val="000000"/>
                </a:solidFill>
                <a:effectLst/>
                <a:latin typeface="Montserrat" panose="020B0604020202020204" pitchFamily="2" charset="0"/>
              </a:rPr>
              <a:t> </a:t>
            </a:r>
            <a:r>
              <a:rPr lang="es-CL" b="0" i="0" dirty="0" err="1">
                <a:solidFill>
                  <a:srgbClr val="000000"/>
                </a:solidFill>
                <a:effectLst/>
                <a:latin typeface="Montserrat" panose="020B0604020202020204" pitchFamily="2" charset="0"/>
              </a:rPr>
              <a:t>System</a:t>
            </a:r>
            <a:endParaRPr lang="es-CL" b="0" i="0" dirty="0">
              <a:solidFill>
                <a:srgbClr val="000000"/>
              </a:solidFill>
              <a:effectLst/>
              <a:latin typeface="Montserrat" panose="020B0604020202020204" pitchFamily="2" charset="0"/>
            </a:endParaRPr>
          </a:p>
          <a:p>
            <a:pPr algn="just">
              <a:buFont typeface="Arial" panose="020B0604020202020204" pitchFamily="34" charset="0"/>
              <a:buChar char="•"/>
            </a:pPr>
            <a:r>
              <a:rPr lang="es-CL" b="0" i="0" dirty="0">
                <a:solidFill>
                  <a:srgbClr val="000000"/>
                </a:solidFill>
                <a:effectLst/>
                <a:latin typeface="Montserrat" panose="020B0604020202020204" pitchFamily="2" charset="0"/>
              </a:rPr>
              <a:t>HTTP: Protocolo de transferencia de hipertexto</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HTTPS: Protocolo de transferencia de hipertexto seguro</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POP3: Protocolo de oficina de correo</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SMTP: protocolo de transferencia simple de correo</a:t>
            </a:r>
          </a:p>
          <a:p>
            <a:pPr algn="just">
              <a:buFont typeface="Arial" panose="020B0604020202020204" pitchFamily="34" charset="0"/>
              <a:buChar char="•"/>
            </a:pPr>
            <a:r>
              <a:rPr lang="es-CL" b="0" i="0" dirty="0">
                <a:solidFill>
                  <a:srgbClr val="000000"/>
                </a:solidFill>
                <a:effectLst/>
                <a:latin typeface="Montserrat" panose="020B0604020202020204" pitchFamily="2" charset="0"/>
              </a:rPr>
              <a:t>Telnet: Protocolo de telecomunicaciones de red</a:t>
            </a:r>
          </a:p>
          <a:p>
            <a:endParaRPr lang="es-CL" dirty="0"/>
          </a:p>
        </p:txBody>
      </p:sp>
      <p:sp>
        <p:nvSpPr>
          <p:cNvPr id="3" name="Título 2">
            <a:extLst>
              <a:ext uri="{FF2B5EF4-FFF2-40B4-BE49-F238E27FC236}">
                <a16:creationId xmlns:a16="http://schemas.microsoft.com/office/drawing/2014/main" id="{E2BCD06F-CC94-4429-9695-624C380DEAC0}"/>
              </a:ext>
            </a:extLst>
          </p:cNvPr>
          <p:cNvSpPr>
            <a:spLocks noGrp="1"/>
          </p:cNvSpPr>
          <p:nvPr>
            <p:ph type="title"/>
          </p:nvPr>
        </p:nvSpPr>
        <p:spPr/>
        <p:txBody>
          <a:bodyPr/>
          <a:lstStyle/>
          <a:p>
            <a:r>
              <a:rPr lang="es-MX" dirty="0"/>
              <a:t>CAPA DE APLICACION</a:t>
            </a:r>
            <a:endParaRPr lang="es-CL" dirty="0"/>
          </a:p>
        </p:txBody>
      </p:sp>
      <p:pic>
        <p:nvPicPr>
          <p:cNvPr id="6146" name="Picture 2" descr="Protocolo DNS: definición, para qué sirve y características">
            <a:extLst>
              <a:ext uri="{FF2B5EF4-FFF2-40B4-BE49-F238E27FC236}">
                <a16:creationId xmlns:a16="http://schemas.microsoft.com/office/drawing/2014/main" id="{8DAAEE04-977C-40B4-A6CD-23D39E2A7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3202" y="4644195"/>
            <a:ext cx="4479718" cy="19205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150" name="Picture 6">
            <a:extLst>
              <a:ext uri="{FF2B5EF4-FFF2-40B4-BE49-F238E27FC236}">
                <a16:creationId xmlns:a16="http://schemas.microsoft.com/office/drawing/2014/main" id="{2FF34693-BB03-4AEB-ACF5-5AE005A44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0" y="4869249"/>
            <a:ext cx="2695575" cy="1695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SMTP – El Blog de Especialistas Hosting">
            <a:extLst>
              <a:ext uri="{FF2B5EF4-FFF2-40B4-BE49-F238E27FC236}">
                <a16:creationId xmlns:a16="http://schemas.microsoft.com/office/drawing/2014/main" id="{CF735506-EED6-48E0-9201-E870A5194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2348" y="1396326"/>
            <a:ext cx="2865612" cy="20326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839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A0591A2-983E-4668-8A3A-8EA2E3F0F396}"/>
              </a:ext>
            </a:extLst>
          </p:cNvPr>
          <p:cNvSpPr>
            <a:spLocks noGrp="1"/>
          </p:cNvSpPr>
          <p:nvPr>
            <p:ph idx="1"/>
          </p:nvPr>
        </p:nvSpPr>
        <p:spPr>
          <a:xfrm>
            <a:off x="609600" y="1396333"/>
            <a:ext cx="10972800" cy="4351338"/>
          </a:xfrm>
        </p:spPr>
        <p:txBody>
          <a:bodyPr/>
          <a:lstStyle/>
          <a:p>
            <a:r>
              <a:rPr lang="es-MX" dirty="0"/>
              <a:t>NIC es una sigla que significa "Network </a:t>
            </a:r>
            <a:r>
              <a:rPr lang="es-MX" dirty="0" err="1"/>
              <a:t>Information</a:t>
            </a:r>
            <a:r>
              <a:rPr lang="es-MX" dirty="0"/>
              <a:t> Center", o Centro de Información de Redes, nombre histórico usado en todo el mundo para definir la organización encargada de administrar los nombres de dominio en alguna categoría en Internet.</a:t>
            </a:r>
          </a:p>
          <a:p>
            <a:r>
              <a:rPr lang="es-MX" dirty="0"/>
              <a:t>“</a:t>
            </a:r>
            <a:r>
              <a:rPr lang="es-MX" b="0" i="0" dirty="0">
                <a:solidFill>
                  <a:srgbClr val="000000"/>
                </a:solidFill>
                <a:effectLst/>
                <a:latin typeface="Arial" panose="020B0604020202020204" pitchFamily="34" charset="0"/>
              </a:rPr>
              <a:t>NIC Chile es la entidad encargada de administrar el registro de nombres de dominio .CL, el identificador que corresponde al </a:t>
            </a:r>
            <a:r>
              <a:rPr lang="es-MX" b="0" i="0" dirty="0" err="1">
                <a:solidFill>
                  <a:srgbClr val="000000"/>
                </a:solidFill>
                <a:effectLst/>
                <a:latin typeface="Arial" panose="020B0604020202020204" pitchFamily="34" charset="0"/>
              </a:rPr>
              <a:t>ccTLD</a:t>
            </a:r>
            <a:r>
              <a:rPr lang="es-MX" b="0" i="0" dirty="0">
                <a:solidFill>
                  <a:srgbClr val="000000"/>
                </a:solidFill>
                <a:effectLst/>
                <a:latin typeface="Arial" panose="020B0604020202020204" pitchFamily="34" charset="0"/>
              </a:rPr>
              <a:t> (country </a:t>
            </a:r>
            <a:r>
              <a:rPr lang="es-MX" b="0" i="0" dirty="0" err="1">
                <a:solidFill>
                  <a:srgbClr val="000000"/>
                </a:solidFill>
                <a:effectLst/>
                <a:latin typeface="Arial" panose="020B0604020202020204" pitchFamily="34" charset="0"/>
              </a:rPr>
              <a:t>code</a:t>
            </a:r>
            <a:r>
              <a:rPr lang="es-MX" b="0" i="0" dirty="0">
                <a:solidFill>
                  <a:srgbClr val="000000"/>
                </a:solidFill>
                <a:effectLst/>
                <a:latin typeface="Arial" panose="020B0604020202020204" pitchFamily="34" charset="0"/>
              </a:rPr>
              <a:t> Top </a:t>
            </a:r>
            <a:r>
              <a:rPr lang="es-MX" b="0" i="0" dirty="0" err="1">
                <a:solidFill>
                  <a:srgbClr val="000000"/>
                </a:solidFill>
                <a:effectLst/>
                <a:latin typeface="Arial" panose="020B0604020202020204" pitchFamily="34" charset="0"/>
              </a:rPr>
              <a:t>Level</a:t>
            </a:r>
            <a:r>
              <a:rPr lang="es-MX" b="0" i="0" dirty="0">
                <a:solidFill>
                  <a:srgbClr val="000000"/>
                </a:solidFill>
                <a:effectLst/>
                <a:latin typeface="Arial" panose="020B0604020202020204" pitchFamily="34" charset="0"/>
              </a:rPr>
              <a:t> </a:t>
            </a:r>
            <a:r>
              <a:rPr lang="es-MX" b="0" i="0" dirty="0" err="1">
                <a:solidFill>
                  <a:srgbClr val="000000"/>
                </a:solidFill>
                <a:effectLst/>
                <a:latin typeface="Arial" panose="020B0604020202020204" pitchFamily="34" charset="0"/>
              </a:rPr>
              <a:t>Domain</a:t>
            </a:r>
            <a:r>
              <a:rPr lang="es-MX" b="0" i="0" dirty="0">
                <a:solidFill>
                  <a:srgbClr val="000000"/>
                </a:solidFill>
                <a:effectLst/>
                <a:latin typeface="Arial" panose="020B0604020202020204" pitchFamily="34" charset="0"/>
              </a:rPr>
              <a:t>) de Chile; y es responsable de operar la tecnología (DNS) que permite que los nombres funcionen de manera eficiente y segura, para que personas, empresas e instituciones puedan identificarse en Internet.</a:t>
            </a:r>
            <a:r>
              <a:rPr lang="es-MX" dirty="0"/>
              <a:t>”</a:t>
            </a:r>
            <a:endParaRPr lang="es-CL" dirty="0"/>
          </a:p>
        </p:txBody>
      </p:sp>
      <p:sp>
        <p:nvSpPr>
          <p:cNvPr id="3" name="Título 2">
            <a:extLst>
              <a:ext uri="{FF2B5EF4-FFF2-40B4-BE49-F238E27FC236}">
                <a16:creationId xmlns:a16="http://schemas.microsoft.com/office/drawing/2014/main" id="{591F0666-8F9F-433F-AC3B-52A6DDAC4B3D}"/>
              </a:ext>
            </a:extLst>
          </p:cNvPr>
          <p:cNvSpPr>
            <a:spLocks noGrp="1"/>
          </p:cNvSpPr>
          <p:nvPr>
            <p:ph type="title"/>
          </p:nvPr>
        </p:nvSpPr>
        <p:spPr/>
        <p:txBody>
          <a:bodyPr/>
          <a:lstStyle/>
          <a:p>
            <a:r>
              <a:rPr lang="es-MX" dirty="0" err="1"/>
              <a:t>nic</a:t>
            </a:r>
            <a:endParaRPr lang="es-CL" dirty="0"/>
          </a:p>
        </p:txBody>
      </p:sp>
      <p:pic>
        <p:nvPicPr>
          <p:cNvPr id="5" name="Imagen 4">
            <a:extLst>
              <a:ext uri="{FF2B5EF4-FFF2-40B4-BE49-F238E27FC236}">
                <a16:creationId xmlns:a16="http://schemas.microsoft.com/office/drawing/2014/main" id="{5CDB8975-576F-42E8-9B6B-63D6192E35FB}"/>
              </a:ext>
            </a:extLst>
          </p:cNvPr>
          <p:cNvPicPr>
            <a:picLocks noChangeAspect="1"/>
          </p:cNvPicPr>
          <p:nvPr/>
        </p:nvPicPr>
        <p:blipFill>
          <a:blip r:embed="rId2"/>
          <a:stretch>
            <a:fillRect/>
          </a:stretch>
        </p:blipFill>
        <p:spPr>
          <a:xfrm>
            <a:off x="8591550" y="4852321"/>
            <a:ext cx="3600450" cy="1790700"/>
          </a:xfrm>
          <a:prstGeom prst="rect">
            <a:avLst/>
          </a:prstGeom>
        </p:spPr>
      </p:pic>
    </p:spTree>
    <p:extLst>
      <p:ext uri="{BB962C8B-B14F-4D97-AF65-F5344CB8AC3E}">
        <p14:creationId xmlns:p14="http://schemas.microsoft.com/office/powerpoint/2010/main" val="13271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6710A22-41E9-4333-81D8-7456D037E1F7}"/>
              </a:ext>
            </a:extLst>
          </p:cNvPr>
          <p:cNvSpPr>
            <a:spLocks noGrp="1"/>
          </p:cNvSpPr>
          <p:nvPr>
            <p:ph idx="1"/>
          </p:nvPr>
        </p:nvSpPr>
        <p:spPr>
          <a:xfrm>
            <a:off x="687421" y="1347693"/>
            <a:ext cx="10972800" cy="4351338"/>
          </a:xfrm>
        </p:spPr>
        <p:txBody>
          <a:bodyPr/>
          <a:lstStyle/>
          <a:p>
            <a:r>
              <a:rPr lang="es-MX" b="1" dirty="0"/>
              <a:t>¿Qué es seguridad?</a:t>
            </a:r>
          </a:p>
          <a:p>
            <a:pPr marL="0" indent="0" algn="just">
              <a:buNone/>
            </a:pPr>
            <a:r>
              <a:rPr lang="es-MX" sz="2000" dirty="0"/>
              <a:t>Seguridad ​ cotidianamente se puede referir a la ausencia de riesgo o a la confianza en algo o en alguien.</a:t>
            </a:r>
          </a:p>
          <a:p>
            <a:r>
              <a:rPr lang="es-CL" b="1" dirty="0"/>
              <a:t>¿Qué es seguridad de internet?</a:t>
            </a:r>
          </a:p>
          <a:p>
            <a:pPr marL="0" indent="0" algn="just">
              <a:buNone/>
            </a:pPr>
            <a:r>
              <a:rPr lang="es-CL" sz="2000" dirty="0"/>
              <a:t>Son todas aquellas precauciones que se toman para proteger todos los elementos que hacen parte de la red, como infraestructura e información.</a:t>
            </a:r>
          </a:p>
          <a:p>
            <a:pPr marL="0" indent="0" algn="just">
              <a:buNone/>
            </a:pPr>
            <a:r>
              <a:rPr lang="es-CL" sz="2000" dirty="0"/>
              <a:t>Hoy en día la seguridad informática se encarga de crear métodos, procedimientos y normas para que se logren identificar e eliminar las vulnerabilidades en la información y equipos físicos.</a:t>
            </a:r>
          </a:p>
        </p:txBody>
      </p:sp>
      <p:sp>
        <p:nvSpPr>
          <p:cNvPr id="3" name="Título 2">
            <a:extLst>
              <a:ext uri="{FF2B5EF4-FFF2-40B4-BE49-F238E27FC236}">
                <a16:creationId xmlns:a16="http://schemas.microsoft.com/office/drawing/2014/main" id="{0A365A63-4E70-4200-9D82-D8B1155276EB}"/>
              </a:ext>
            </a:extLst>
          </p:cNvPr>
          <p:cNvSpPr>
            <a:spLocks noGrp="1"/>
          </p:cNvSpPr>
          <p:nvPr>
            <p:ph type="title"/>
          </p:nvPr>
        </p:nvSpPr>
        <p:spPr/>
        <p:txBody>
          <a:bodyPr/>
          <a:lstStyle/>
          <a:p>
            <a:r>
              <a:rPr lang="es-MX" dirty="0"/>
              <a:t>Seguridad de internet</a:t>
            </a:r>
            <a:endParaRPr lang="es-CL" dirty="0"/>
          </a:p>
        </p:txBody>
      </p:sp>
      <p:pic>
        <p:nvPicPr>
          <p:cNvPr id="10242" name="Picture 2" descr="La ciberseguridad cobra importancia en tiempos de Covid-19">
            <a:extLst>
              <a:ext uri="{FF2B5EF4-FFF2-40B4-BE49-F238E27FC236}">
                <a16:creationId xmlns:a16="http://schemas.microsoft.com/office/drawing/2014/main" id="{FEAAAFF9-1FC0-4755-9D45-DEDB3B62B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915" y="235126"/>
            <a:ext cx="2524126" cy="15104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44" name="Picture 4" descr="DIPLOMACIA 3.0 - DIÁLOGOS INTERACTIVOS - CIBERSEGURIDAD - Academia  Diplomática de Chile Andrés Bello">
            <a:extLst>
              <a:ext uri="{FF2B5EF4-FFF2-40B4-BE49-F238E27FC236}">
                <a16:creationId xmlns:a16="http://schemas.microsoft.com/office/drawing/2014/main" id="{2EA11819-CADC-482D-8C6C-F4790C7C8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579" y="4399688"/>
            <a:ext cx="4195864" cy="23273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46" name="Picture 6" descr="El papel del ethical hacking para combatir la cibercriminalidad | Ventura  Systems">
            <a:extLst>
              <a:ext uri="{FF2B5EF4-FFF2-40B4-BE49-F238E27FC236}">
                <a16:creationId xmlns:a16="http://schemas.microsoft.com/office/drawing/2014/main" id="{91059B0D-0D47-491E-975B-BA31A35F5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875" y="4399688"/>
            <a:ext cx="3856504" cy="230731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117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735A1C9-1113-4940-B787-60DD7D610903}"/>
              </a:ext>
            </a:extLst>
          </p:cNvPr>
          <p:cNvSpPr>
            <a:spLocks noGrp="1"/>
          </p:cNvSpPr>
          <p:nvPr>
            <p:ph idx="1"/>
          </p:nvPr>
        </p:nvSpPr>
        <p:spPr>
          <a:xfrm>
            <a:off x="609600" y="1253331"/>
            <a:ext cx="10972800" cy="4351338"/>
          </a:xfrm>
        </p:spPr>
        <p:txBody>
          <a:bodyPr/>
          <a:lstStyle/>
          <a:p>
            <a:pPr algn="just"/>
            <a:r>
              <a:rPr lang="pt-BR" dirty="0"/>
              <a:t>Podemos </a:t>
            </a:r>
            <a:r>
              <a:rPr lang="pt-BR" dirty="0" err="1"/>
              <a:t>referirnos</a:t>
            </a:r>
            <a:r>
              <a:rPr lang="pt-BR" dirty="0"/>
              <a:t> a hardware o software, o a ambos </a:t>
            </a:r>
            <a:r>
              <a:rPr lang="pt-BR" dirty="0" err="1"/>
              <a:t>trabajando</a:t>
            </a:r>
            <a:r>
              <a:rPr lang="pt-BR" dirty="0"/>
              <a:t> juntos.</a:t>
            </a:r>
          </a:p>
          <a:p>
            <a:pPr algn="just">
              <a:buFont typeface="Wingdings" panose="05000000000000000000" pitchFamily="2" charset="2"/>
              <a:buChar char="Ø"/>
            </a:pPr>
            <a:r>
              <a:rPr lang="es-MX" dirty="0"/>
              <a:t>En cuanto a hardware, un servidor web es una computadora que almacena los archivos que componen un sitio web (ej.  documentos HTML , imágenes, hojas de estilos CSS y archivo JavaScript) y los entrega al dispositivo del usuario final. Está conectado a internet y es accesible a través de un nombre de dominio como aiep.cl.</a:t>
            </a:r>
          </a:p>
          <a:p>
            <a:pPr algn="just">
              <a:buFont typeface="Wingdings" panose="05000000000000000000" pitchFamily="2" charset="2"/>
              <a:buChar char="Ø"/>
            </a:pPr>
            <a:r>
              <a:rPr lang="es-MX" dirty="0"/>
              <a:t>En cuanto a software, un servidor web tiene muchas partes encargadas del control sobre cómo tienen acceso los usuarios a los archivos, por lo menos un servidor HTTP. Un servidor HTTP es una pieza de software que comprende </a:t>
            </a:r>
            <a:r>
              <a:rPr lang="es-MX" dirty="0" err="1"/>
              <a:t>URLs</a:t>
            </a:r>
            <a:r>
              <a:rPr lang="es-MX" dirty="0"/>
              <a:t> (direcciones web) y HTTP (el protocolo que tu navegador usa para ver las páginas web).</a:t>
            </a:r>
            <a:endParaRPr lang="es-CL" dirty="0"/>
          </a:p>
        </p:txBody>
      </p:sp>
      <p:sp>
        <p:nvSpPr>
          <p:cNvPr id="3" name="Título 2">
            <a:extLst>
              <a:ext uri="{FF2B5EF4-FFF2-40B4-BE49-F238E27FC236}">
                <a16:creationId xmlns:a16="http://schemas.microsoft.com/office/drawing/2014/main" id="{4E163659-5680-4599-BF91-160131BA9F93}"/>
              </a:ext>
            </a:extLst>
          </p:cNvPr>
          <p:cNvSpPr>
            <a:spLocks noGrp="1"/>
          </p:cNvSpPr>
          <p:nvPr>
            <p:ph type="title"/>
          </p:nvPr>
        </p:nvSpPr>
        <p:spPr/>
        <p:txBody>
          <a:bodyPr/>
          <a:lstStyle/>
          <a:p>
            <a:r>
              <a:rPr lang="es-MX" dirty="0"/>
              <a:t>SERVIDOR WEB</a:t>
            </a:r>
            <a:endParaRPr lang="es-CL" dirty="0"/>
          </a:p>
        </p:txBody>
      </p:sp>
      <p:pic>
        <p:nvPicPr>
          <p:cNvPr id="11268" name="Picture 4" descr="Cómo crear un Servidor Web Casero - El Taller del Bit">
            <a:extLst>
              <a:ext uri="{FF2B5EF4-FFF2-40B4-BE49-F238E27FC236}">
                <a16:creationId xmlns:a16="http://schemas.microsoft.com/office/drawing/2014/main" id="{674C85CC-1B5E-47A0-8825-642442416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525" y="4962990"/>
            <a:ext cx="1509044" cy="180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4B855E2-9AD6-474B-8A3B-D0FD379E7C94}"/>
              </a:ext>
            </a:extLst>
          </p:cNvPr>
          <p:cNvSpPr>
            <a:spLocks noGrp="1"/>
          </p:cNvSpPr>
          <p:nvPr>
            <p:ph idx="1"/>
          </p:nvPr>
        </p:nvSpPr>
        <p:spPr>
          <a:xfrm>
            <a:off x="609600" y="1386605"/>
            <a:ext cx="10972800" cy="4351338"/>
          </a:xfrm>
        </p:spPr>
        <p:txBody>
          <a:bodyPr/>
          <a:lstStyle/>
          <a:p>
            <a:pPr algn="just"/>
            <a:r>
              <a:rPr lang="es-MX" dirty="0"/>
              <a:t>Es un servicio de alojamiento en línea que te permite publicar un sitio o una aplicación web en internet, cuando contratas o adquieres un hosting básicamente alquilas un espacio en el servidor para que almacene todos los archivos y datos de tu sitio o aplicación.</a:t>
            </a:r>
          </a:p>
        </p:txBody>
      </p:sp>
      <p:sp>
        <p:nvSpPr>
          <p:cNvPr id="3" name="Título 2">
            <a:extLst>
              <a:ext uri="{FF2B5EF4-FFF2-40B4-BE49-F238E27FC236}">
                <a16:creationId xmlns:a16="http://schemas.microsoft.com/office/drawing/2014/main" id="{35D655F8-3FB4-4A34-985F-EAE39F0AB49F}"/>
              </a:ext>
            </a:extLst>
          </p:cNvPr>
          <p:cNvSpPr>
            <a:spLocks noGrp="1"/>
          </p:cNvSpPr>
          <p:nvPr>
            <p:ph type="title"/>
          </p:nvPr>
        </p:nvSpPr>
        <p:spPr/>
        <p:txBody>
          <a:bodyPr/>
          <a:lstStyle/>
          <a:p>
            <a:r>
              <a:rPr lang="es-MX" dirty="0"/>
              <a:t>HOSTING</a:t>
            </a:r>
            <a:endParaRPr lang="es-CL" dirty="0"/>
          </a:p>
        </p:txBody>
      </p:sp>
      <p:pic>
        <p:nvPicPr>
          <p:cNvPr id="12290" name="Picture 2" descr="Qué es hosting? O alojamiento web. Qué debo saber y tipos">
            <a:extLst>
              <a:ext uri="{FF2B5EF4-FFF2-40B4-BE49-F238E27FC236}">
                <a16:creationId xmlns:a16="http://schemas.microsoft.com/office/drawing/2014/main" id="{E594371D-AE49-491F-90CC-01F73EDE4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558" y="2684772"/>
            <a:ext cx="4141045" cy="37342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Imagen 4">
            <a:extLst>
              <a:ext uri="{FF2B5EF4-FFF2-40B4-BE49-F238E27FC236}">
                <a16:creationId xmlns:a16="http://schemas.microsoft.com/office/drawing/2014/main" id="{D3F97B32-5020-4A87-89AF-05D79C249020}"/>
              </a:ext>
            </a:extLst>
          </p:cNvPr>
          <p:cNvPicPr>
            <a:picLocks noChangeAspect="1"/>
          </p:cNvPicPr>
          <p:nvPr/>
        </p:nvPicPr>
        <p:blipFill>
          <a:blip r:embed="rId3"/>
          <a:stretch>
            <a:fillRect/>
          </a:stretch>
        </p:blipFill>
        <p:spPr>
          <a:xfrm>
            <a:off x="982391" y="3152775"/>
            <a:ext cx="3495675" cy="552450"/>
          </a:xfrm>
          <a:prstGeom prst="rect">
            <a:avLst/>
          </a:prstGeom>
        </p:spPr>
      </p:pic>
      <p:pic>
        <p:nvPicPr>
          <p:cNvPr id="7" name="Imagen 6">
            <a:extLst>
              <a:ext uri="{FF2B5EF4-FFF2-40B4-BE49-F238E27FC236}">
                <a16:creationId xmlns:a16="http://schemas.microsoft.com/office/drawing/2014/main" id="{2F805A38-8FC1-4D6A-AEBF-D1979B82DF48}"/>
              </a:ext>
            </a:extLst>
          </p:cNvPr>
          <p:cNvPicPr>
            <a:picLocks noChangeAspect="1"/>
          </p:cNvPicPr>
          <p:nvPr/>
        </p:nvPicPr>
        <p:blipFill>
          <a:blip r:embed="rId4"/>
          <a:stretch>
            <a:fillRect/>
          </a:stretch>
        </p:blipFill>
        <p:spPr>
          <a:xfrm>
            <a:off x="891397" y="3951835"/>
            <a:ext cx="2505075" cy="600075"/>
          </a:xfrm>
          <a:prstGeom prst="rect">
            <a:avLst/>
          </a:prstGeom>
        </p:spPr>
      </p:pic>
      <p:pic>
        <p:nvPicPr>
          <p:cNvPr id="9" name="Imagen 8">
            <a:extLst>
              <a:ext uri="{FF2B5EF4-FFF2-40B4-BE49-F238E27FC236}">
                <a16:creationId xmlns:a16="http://schemas.microsoft.com/office/drawing/2014/main" id="{A6542318-A924-431E-A26D-AA5C3D1E4E26}"/>
              </a:ext>
            </a:extLst>
          </p:cNvPr>
          <p:cNvPicPr>
            <a:picLocks noChangeAspect="1"/>
          </p:cNvPicPr>
          <p:nvPr/>
        </p:nvPicPr>
        <p:blipFill>
          <a:blip r:embed="rId5"/>
          <a:stretch>
            <a:fillRect/>
          </a:stretch>
        </p:blipFill>
        <p:spPr>
          <a:xfrm>
            <a:off x="738996" y="4618236"/>
            <a:ext cx="2809875" cy="828675"/>
          </a:xfrm>
          <a:prstGeom prst="rect">
            <a:avLst/>
          </a:prstGeom>
        </p:spPr>
      </p:pic>
      <p:pic>
        <p:nvPicPr>
          <p:cNvPr id="11" name="Imagen 10">
            <a:extLst>
              <a:ext uri="{FF2B5EF4-FFF2-40B4-BE49-F238E27FC236}">
                <a16:creationId xmlns:a16="http://schemas.microsoft.com/office/drawing/2014/main" id="{082BE824-DF2D-406B-BE04-4BAC0B29D212}"/>
              </a:ext>
            </a:extLst>
          </p:cNvPr>
          <p:cNvPicPr>
            <a:picLocks noChangeAspect="1"/>
          </p:cNvPicPr>
          <p:nvPr/>
        </p:nvPicPr>
        <p:blipFill>
          <a:blip r:embed="rId6"/>
          <a:stretch>
            <a:fillRect/>
          </a:stretch>
        </p:blipFill>
        <p:spPr>
          <a:xfrm>
            <a:off x="1118225" y="5602246"/>
            <a:ext cx="3133725" cy="952500"/>
          </a:xfrm>
          <a:prstGeom prst="rect">
            <a:avLst/>
          </a:prstGeom>
        </p:spPr>
      </p:pic>
    </p:spTree>
    <p:extLst>
      <p:ext uri="{BB962C8B-B14F-4D97-AF65-F5344CB8AC3E}">
        <p14:creationId xmlns:p14="http://schemas.microsoft.com/office/powerpoint/2010/main" val="1262671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20A7605-AC8D-401E-B122-AE1BB1CFFBCA}"/>
              </a:ext>
            </a:extLst>
          </p:cNvPr>
          <p:cNvSpPr>
            <a:spLocks noGrp="1"/>
          </p:cNvSpPr>
          <p:nvPr>
            <p:ph idx="1"/>
          </p:nvPr>
        </p:nvSpPr>
        <p:spPr>
          <a:xfrm>
            <a:off x="609600" y="1337966"/>
            <a:ext cx="10972800" cy="4351338"/>
          </a:xfrm>
        </p:spPr>
        <p:txBody>
          <a:bodyPr/>
          <a:lstStyle/>
          <a:p>
            <a:r>
              <a:rPr lang="en-US" dirty="0"/>
              <a:t>FileZilla.</a:t>
            </a:r>
          </a:p>
          <a:p>
            <a:r>
              <a:rPr lang="en-US" dirty="0"/>
              <a:t>WISE-FTP.</a:t>
            </a:r>
          </a:p>
          <a:p>
            <a:r>
              <a:rPr lang="en-US" dirty="0" err="1"/>
              <a:t>Cyberduck</a:t>
            </a:r>
            <a:r>
              <a:rPr lang="en-US" dirty="0"/>
              <a:t>.</a:t>
            </a:r>
          </a:p>
          <a:p>
            <a:r>
              <a:rPr lang="en-US" dirty="0" err="1"/>
              <a:t>FireFTP</a:t>
            </a:r>
            <a:r>
              <a:rPr lang="en-US" dirty="0"/>
              <a:t>.</a:t>
            </a:r>
          </a:p>
          <a:p>
            <a:r>
              <a:rPr lang="en-US" dirty="0" err="1"/>
              <a:t>SmartFTP</a:t>
            </a:r>
            <a:r>
              <a:rPr lang="en-US" dirty="0"/>
              <a:t>.</a:t>
            </a:r>
          </a:p>
        </p:txBody>
      </p:sp>
      <p:sp>
        <p:nvSpPr>
          <p:cNvPr id="3" name="Título 2">
            <a:extLst>
              <a:ext uri="{FF2B5EF4-FFF2-40B4-BE49-F238E27FC236}">
                <a16:creationId xmlns:a16="http://schemas.microsoft.com/office/drawing/2014/main" id="{A2290639-DD2F-4B52-82CA-D259566D226D}"/>
              </a:ext>
            </a:extLst>
          </p:cNvPr>
          <p:cNvSpPr>
            <a:spLocks noGrp="1"/>
          </p:cNvSpPr>
          <p:nvPr>
            <p:ph type="title"/>
          </p:nvPr>
        </p:nvSpPr>
        <p:spPr>
          <a:xfrm>
            <a:off x="346954" y="332117"/>
            <a:ext cx="9867900" cy="697036"/>
          </a:xfrm>
        </p:spPr>
        <p:txBody>
          <a:bodyPr/>
          <a:lstStyle/>
          <a:p>
            <a:r>
              <a:rPr lang="es-MX" dirty="0"/>
              <a:t>APLICACIONES PARA TRABAJAR CON FTP</a:t>
            </a:r>
            <a:endParaRPr lang="es-CL" dirty="0"/>
          </a:p>
        </p:txBody>
      </p:sp>
      <p:pic>
        <p:nvPicPr>
          <p:cNvPr id="13314" name="Picture 2" descr="Cuidado con FileZilla! Existe un malware que lo imita a la perfección -  Panda Security Mediacenter">
            <a:extLst>
              <a:ext uri="{FF2B5EF4-FFF2-40B4-BE49-F238E27FC236}">
                <a16:creationId xmlns:a16="http://schemas.microsoft.com/office/drawing/2014/main" id="{E0E2B3E4-C869-45CB-8C0F-642EE1D50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361" y="1721113"/>
            <a:ext cx="1842430" cy="169849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WISE-FTP - The file transfer software for professionals">
            <a:extLst>
              <a:ext uri="{FF2B5EF4-FFF2-40B4-BE49-F238E27FC236}">
                <a16:creationId xmlns:a16="http://schemas.microsoft.com/office/drawing/2014/main" id="{73E6BAB4-2252-4435-8538-35A3714B9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904" y="1333385"/>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yberduck | Libre server and cloud storage browser for Mac and Windows with  support for FTP, SFTP, WebDAV, Amazon S3, OpenStack Swift, Backblaze B2,  Microsoft Azure &amp; OneDrive, Google Drive and Dropbox">
            <a:extLst>
              <a:ext uri="{FF2B5EF4-FFF2-40B4-BE49-F238E27FC236}">
                <a16:creationId xmlns:a16="http://schemas.microsoft.com/office/drawing/2014/main" id="{43B8AF1F-D979-4B9A-AC8E-475298851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1246" y="4357754"/>
            <a:ext cx="2081801" cy="2081801"/>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FireFTP - EcuRed">
            <a:extLst>
              <a:ext uri="{FF2B5EF4-FFF2-40B4-BE49-F238E27FC236}">
                <a16:creationId xmlns:a16="http://schemas.microsoft.com/office/drawing/2014/main" id="{5F7E4A00-AEFF-431F-AD10-9265268E0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095" y="4002877"/>
            <a:ext cx="2598500" cy="2468575"/>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SmartFTP - FTP Client">
            <a:extLst>
              <a:ext uri="{FF2B5EF4-FFF2-40B4-BE49-F238E27FC236}">
                <a16:creationId xmlns:a16="http://schemas.microsoft.com/office/drawing/2014/main" id="{1849C446-1E78-426C-AA07-E866D4E9D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3722" y="2847860"/>
            <a:ext cx="364807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536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6D08BB8-BA56-4C60-962A-8D41A3575F60}"/>
              </a:ext>
            </a:extLst>
          </p:cNvPr>
          <p:cNvSpPr>
            <a:spLocks noGrp="1"/>
          </p:cNvSpPr>
          <p:nvPr>
            <p:ph idx="1"/>
          </p:nvPr>
        </p:nvSpPr>
        <p:spPr>
          <a:xfrm>
            <a:off x="609600" y="1337966"/>
            <a:ext cx="10972800" cy="4351338"/>
          </a:xfrm>
        </p:spPr>
        <p:txBody>
          <a:bodyPr/>
          <a:lstStyle/>
          <a:p>
            <a:r>
              <a:rPr lang="es-MX" dirty="0"/>
              <a:t>El sistema de nombres de dominio (DNS) es el directorio telefónico de Internet. Las personas acceden a la información en línea a través de nombres de dominio como aiep.cl o Facebook.com. Los navegadores web interactúan mediante direcciones de Protocolo de Internet (IP). El DNS traduce los nombres de dominio a direcciones IP para que los navegadores puedan cargar los recursos de Internet.</a:t>
            </a:r>
          </a:p>
          <a:p>
            <a:r>
              <a:rPr lang="es-CL" dirty="0"/>
              <a:t>Ejercicio: abrir CMD en Windows y realizarle ping a 8.8.8.8</a:t>
            </a:r>
          </a:p>
          <a:p>
            <a:pPr marL="0" indent="0">
              <a:buNone/>
            </a:pPr>
            <a:endParaRPr lang="es-CL" dirty="0"/>
          </a:p>
        </p:txBody>
      </p:sp>
      <p:sp>
        <p:nvSpPr>
          <p:cNvPr id="3" name="Título 2">
            <a:extLst>
              <a:ext uri="{FF2B5EF4-FFF2-40B4-BE49-F238E27FC236}">
                <a16:creationId xmlns:a16="http://schemas.microsoft.com/office/drawing/2014/main" id="{920C44BD-F8B5-47B4-B576-EDBF0B7F69FC}"/>
              </a:ext>
            </a:extLst>
          </p:cNvPr>
          <p:cNvSpPr>
            <a:spLocks noGrp="1"/>
          </p:cNvSpPr>
          <p:nvPr>
            <p:ph type="title"/>
          </p:nvPr>
        </p:nvSpPr>
        <p:spPr/>
        <p:txBody>
          <a:bodyPr/>
          <a:lstStyle/>
          <a:p>
            <a:r>
              <a:rPr lang="es-MX" dirty="0"/>
              <a:t>DNS</a:t>
            </a:r>
            <a:endParaRPr lang="es-CL" dirty="0"/>
          </a:p>
        </p:txBody>
      </p:sp>
    </p:spTree>
    <p:extLst>
      <p:ext uri="{BB962C8B-B14F-4D97-AF65-F5344CB8AC3E}">
        <p14:creationId xmlns:p14="http://schemas.microsoft.com/office/powerpoint/2010/main" val="4255487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B884DD8-A763-4C25-8584-7038176E4D84}"/>
              </a:ext>
            </a:extLst>
          </p:cNvPr>
          <p:cNvSpPr>
            <a:spLocks noGrp="1"/>
          </p:cNvSpPr>
          <p:nvPr>
            <p:ph type="title"/>
          </p:nvPr>
        </p:nvSpPr>
        <p:spPr>
          <a:xfrm>
            <a:off x="609600" y="332117"/>
            <a:ext cx="9867900" cy="697036"/>
          </a:xfrm>
        </p:spPr>
        <p:txBody>
          <a:bodyPr/>
          <a:lstStyle/>
          <a:p>
            <a:r>
              <a:rPr lang="es-MX" dirty="0"/>
              <a:t>PAGINA WEB VS SITIO WEB</a:t>
            </a:r>
            <a:endParaRPr lang="es-CL" dirty="0"/>
          </a:p>
        </p:txBody>
      </p:sp>
      <p:pic>
        <p:nvPicPr>
          <p:cNvPr id="5" name="Imagen 4">
            <a:extLst>
              <a:ext uri="{FF2B5EF4-FFF2-40B4-BE49-F238E27FC236}">
                <a16:creationId xmlns:a16="http://schemas.microsoft.com/office/drawing/2014/main" id="{ABD3E505-6ED9-4166-81F8-ACDEA2D04F02}"/>
              </a:ext>
            </a:extLst>
          </p:cNvPr>
          <p:cNvPicPr>
            <a:picLocks noChangeAspect="1"/>
          </p:cNvPicPr>
          <p:nvPr/>
        </p:nvPicPr>
        <p:blipFill>
          <a:blip r:embed="rId2"/>
          <a:stretch>
            <a:fillRect/>
          </a:stretch>
        </p:blipFill>
        <p:spPr>
          <a:xfrm>
            <a:off x="819190" y="1646114"/>
            <a:ext cx="10553620" cy="2861148"/>
          </a:xfrm>
          <a:prstGeom prst="rect">
            <a:avLst/>
          </a:prstGeom>
        </p:spPr>
      </p:pic>
    </p:spTree>
    <p:extLst>
      <p:ext uri="{BB962C8B-B14F-4D97-AF65-F5344CB8AC3E}">
        <p14:creationId xmlns:p14="http://schemas.microsoft.com/office/powerpoint/2010/main" val="1514047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3219AB-8A1B-410C-8039-F5D5931B139D}"/>
              </a:ext>
            </a:extLst>
          </p:cNvPr>
          <p:cNvPicPr>
            <a:picLocks noChangeAspect="1"/>
          </p:cNvPicPr>
          <p:nvPr/>
        </p:nvPicPr>
        <p:blipFill>
          <a:blip r:embed="rId2"/>
          <a:stretch>
            <a:fillRect/>
          </a:stretch>
        </p:blipFill>
        <p:spPr>
          <a:xfrm>
            <a:off x="346851" y="280987"/>
            <a:ext cx="9591675" cy="6296025"/>
          </a:xfrm>
          <a:prstGeom prst="rect">
            <a:avLst/>
          </a:prstGeom>
        </p:spPr>
      </p:pic>
    </p:spTree>
    <p:extLst>
      <p:ext uri="{BB962C8B-B14F-4D97-AF65-F5344CB8AC3E}">
        <p14:creationId xmlns:p14="http://schemas.microsoft.com/office/powerpoint/2010/main" val="2652082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04B22BB-6822-4D8C-8BE3-A02E414B5C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836" b="12857"/>
          <a:stretch/>
        </p:blipFill>
        <p:spPr bwMode="auto">
          <a:xfrm>
            <a:off x="3250659" y="282102"/>
            <a:ext cx="4589834" cy="60451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922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FF8D44-B54F-45CD-B23F-5D2968ED3867}"/>
              </a:ext>
            </a:extLst>
          </p:cNvPr>
          <p:cNvSpPr>
            <a:spLocks noGrp="1"/>
          </p:cNvSpPr>
          <p:nvPr>
            <p:ph type="title"/>
          </p:nvPr>
        </p:nvSpPr>
        <p:spPr/>
        <p:txBody>
          <a:bodyPr/>
          <a:lstStyle/>
          <a:p>
            <a:r>
              <a:rPr lang="es-MX" dirty="0"/>
              <a:t>Estructura de una pagina web</a:t>
            </a:r>
            <a:endParaRPr lang="es-CL" dirty="0"/>
          </a:p>
        </p:txBody>
      </p:sp>
      <p:pic>
        <p:nvPicPr>
          <p:cNvPr id="2050" name="Picture 2" descr="Partes de una página web: Estructura y contenido | Blog de LucusHost">
            <a:extLst>
              <a:ext uri="{FF2B5EF4-FFF2-40B4-BE49-F238E27FC236}">
                <a16:creationId xmlns:a16="http://schemas.microsoft.com/office/drawing/2014/main" id="{5A1F7B6E-C3D8-4C6B-8C8B-77DBA652C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1106217"/>
            <a:ext cx="5734050"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156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92C732F-B67A-47DF-8945-9789394D5C91}"/>
              </a:ext>
            </a:extLst>
          </p:cNvPr>
          <p:cNvSpPr>
            <a:spLocks noGrp="1"/>
          </p:cNvSpPr>
          <p:nvPr>
            <p:ph idx="1"/>
          </p:nvPr>
        </p:nvSpPr>
        <p:spPr>
          <a:xfrm>
            <a:off x="541506" y="1253331"/>
            <a:ext cx="10972800" cy="4351338"/>
          </a:xfrm>
        </p:spPr>
        <p:txBody>
          <a:bodyPr/>
          <a:lstStyle/>
          <a:p>
            <a:pPr algn="just"/>
            <a:r>
              <a:rPr lang="es-MX" b="1" dirty="0"/>
              <a:t>Estructura de un sitio web Lineal: </a:t>
            </a:r>
            <a:r>
              <a:rPr lang="es-MX" dirty="0"/>
              <a:t>Es una de las más simples, es como si pasaras las páginas de un libro pero sin la opción de elegir a qué páginas ir: solamente se puede ir desde una página a la siguiente o a la anterior. Es útil si lo que deseamos es que el usuario siga un recorrido dirigido al lugar que queremos; sin embargo, la sensación de obligación es evidente pues no hay posibilidad de acceder a otras páginas a menos que se siga esta ruta.</a:t>
            </a:r>
          </a:p>
        </p:txBody>
      </p:sp>
      <p:sp>
        <p:nvSpPr>
          <p:cNvPr id="3" name="Título 2">
            <a:extLst>
              <a:ext uri="{FF2B5EF4-FFF2-40B4-BE49-F238E27FC236}">
                <a16:creationId xmlns:a16="http://schemas.microsoft.com/office/drawing/2014/main" id="{798D36F6-FCC2-401D-8CD2-698D3ADE9580}"/>
              </a:ext>
            </a:extLst>
          </p:cNvPr>
          <p:cNvSpPr>
            <a:spLocks noGrp="1"/>
          </p:cNvSpPr>
          <p:nvPr>
            <p:ph type="title"/>
          </p:nvPr>
        </p:nvSpPr>
        <p:spPr/>
        <p:txBody>
          <a:bodyPr/>
          <a:lstStyle/>
          <a:p>
            <a:r>
              <a:rPr lang="es-MX" dirty="0"/>
              <a:t>Estructura de un sitio web</a:t>
            </a:r>
            <a:endParaRPr lang="es-CL" dirty="0"/>
          </a:p>
        </p:txBody>
      </p:sp>
      <p:pic>
        <p:nvPicPr>
          <p:cNvPr id="3074" name="Picture 2" descr="Menú de navegación HTML en página Web - Tipos y ejemplos">
            <a:extLst>
              <a:ext uri="{FF2B5EF4-FFF2-40B4-BE49-F238E27FC236}">
                <a16:creationId xmlns:a16="http://schemas.microsoft.com/office/drawing/2014/main" id="{5CB740F9-4208-4805-8AB8-CD786C30B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430" y="3429000"/>
            <a:ext cx="6899139" cy="273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16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E985D989-D19D-4486-B9AC-3BB6FDE32613}"/>
              </a:ext>
            </a:extLst>
          </p:cNvPr>
          <p:cNvSpPr>
            <a:spLocks noGrp="1"/>
          </p:cNvSpPr>
          <p:nvPr>
            <p:ph idx="1"/>
          </p:nvPr>
        </p:nvSpPr>
        <p:spPr>
          <a:xfrm>
            <a:off x="609600" y="1396333"/>
            <a:ext cx="10972800" cy="4351338"/>
          </a:xfrm>
        </p:spPr>
        <p:txBody>
          <a:bodyPr/>
          <a:lstStyle/>
          <a:p>
            <a:pPr algn="just"/>
            <a:r>
              <a:rPr lang="es-MX" b="1" dirty="0"/>
              <a:t>Estructura de un sitio web Jerárquica o de Árbol: </a:t>
            </a:r>
            <a:r>
              <a:rPr lang="es-MX" dirty="0"/>
              <a:t>Estructura en la que hay una página de inicio o principal desde la que se accede a un conjunto de páginas, generalmente a través de un menú de navegación. Desde ese conjunto de páginas se puede acceder a otras y así sucesivamente.  Pese a ser la más común, es también poco aconsejable porque no hay total conexión entre páginas y por tanto la experiencia del usuario sigue siendo deficiente desde el punto de vista de la usabilidad y desde el punto de vista del rastreo de páginas que realiza Google.</a:t>
            </a:r>
          </a:p>
          <a:p>
            <a:pPr marL="0" indent="0">
              <a:buNone/>
            </a:pPr>
            <a:endParaRPr lang="es-CL" dirty="0"/>
          </a:p>
        </p:txBody>
      </p:sp>
      <p:sp>
        <p:nvSpPr>
          <p:cNvPr id="3" name="Título 2">
            <a:extLst>
              <a:ext uri="{FF2B5EF4-FFF2-40B4-BE49-F238E27FC236}">
                <a16:creationId xmlns:a16="http://schemas.microsoft.com/office/drawing/2014/main" id="{66905A91-F9E5-48C9-9C4F-E69C1742994C}"/>
              </a:ext>
            </a:extLst>
          </p:cNvPr>
          <p:cNvSpPr>
            <a:spLocks noGrp="1"/>
          </p:cNvSpPr>
          <p:nvPr>
            <p:ph type="title"/>
          </p:nvPr>
        </p:nvSpPr>
        <p:spPr/>
        <p:txBody>
          <a:bodyPr/>
          <a:lstStyle/>
          <a:p>
            <a:r>
              <a:rPr lang="es-MX" dirty="0"/>
              <a:t>ESTRUCTURA DE UN SITIO WEB</a:t>
            </a:r>
            <a:endParaRPr lang="es-CL" dirty="0"/>
          </a:p>
        </p:txBody>
      </p:sp>
      <p:pic>
        <p:nvPicPr>
          <p:cNvPr id="4098" name="Picture 2" descr="Menú de navegación HTML en página Web - Tipos y ejemplos">
            <a:extLst>
              <a:ext uri="{FF2B5EF4-FFF2-40B4-BE49-F238E27FC236}">
                <a16:creationId xmlns:a16="http://schemas.microsoft.com/office/drawing/2014/main" id="{E62DB426-55FF-4CD3-8F13-C94F63AB8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4834" y="4038019"/>
            <a:ext cx="5031429" cy="2464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571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E5C81896-E3E3-4A73-BEDD-55B825344C76}"/>
              </a:ext>
            </a:extLst>
          </p:cNvPr>
          <p:cNvSpPr>
            <a:spLocks noGrp="1"/>
          </p:cNvSpPr>
          <p:nvPr>
            <p:ph idx="1"/>
          </p:nvPr>
        </p:nvSpPr>
        <p:spPr>
          <a:xfrm>
            <a:off x="609600" y="1406060"/>
            <a:ext cx="10972800" cy="4351338"/>
          </a:xfrm>
        </p:spPr>
        <p:txBody>
          <a:bodyPr/>
          <a:lstStyle/>
          <a:p>
            <a:pPr algn="just"/>
            <a:r>
              <a:rPr lang="es-MX" b="1" dirty="0"/>
              <a:t>Estructura de un sitio web Lineal con Jerarquía o Mixta: </a:t>
            </a:r>
            <a:r>
              <a:rPr lang="es-MX" dirty="0"/>
              <a:t>Estructura mixta que saca provecho de las ventajas de las dos estructuras anteriores. Las páginas y subpáginas se organizan de forma jerárquica pero también es posible navegar de forma lineal y transversal. Esta es la estructura de un sitio web bien hecho, la más óptima, para casi todos los casos, puesto que todas las páginas están “conectadas” entre sí y de este modo Google es capaz de rastrearlas antes y la experiencia del usuario mejora notablemente.</a:t>
            </a:r>
          </a:p>
          <a:p>
            <a:pPr marL="0" indent="0">
              <a:buNone/>
            </a:pPr>
            <a:endParaRPr lang="es-CL" dirty="0"/>
          </a:p>
        </p:txBody>
      </p:sp>
      <p:sp>
        <p:nvSpPr>
          <p:cNvPr id="3" name="Título 2">
            <a:extLst>
              <a:ext uri="{FF2B5EF4-FFF2-40B4-BE49-F238E27FC236}">
                <a16:creationId xmlns:a16="http://schemas.microsoft.com/office/drawing/2014/main" id="{5CA14963-6CC9-4DF9-A4C5-33800FA72B3A}"/>
              </a:ext>
            </a:extLst>
          </p:cNvPr>
          <p:cNvSpPr>
            <a:spLocks noGrp="1"/>
          </p:cNvSpPr>
          <p:nvPr>
            <p:ph type="title"/>
          </p:nvPr>
        </p:nvSpPr>
        <p:spPr/>
        <p:txBody>
          <a:bodyPr/>
          <a:lstStyle/>
          <a:p>
            <a:r>
              <a:rPr lang="es-MX" dirty="0"/>
              <a:t>Estructura de un sitio web</a:t>
            </a:r>
            <a:endParaRPr lang="es-CL" dirty="0"/>
          </a:p>
        </p:txBody>
      </p:sp>
      <p:pic>
        <p:nvPicPr>
          <p:cNvPr id="1026" name="Picture 2" descr="Estructura de un sitio web">
            <a:extLst>
              <a:ext uri="{FF2B5EF4-FFF2-40B4-BE49-F238E27FC236}">
                <a16:creationId xmlns:a16="http://schemas.microsoft.com/office/drawing/2014/main" id="{4A63FA83-324F-4935-8DBA-F1B7E590D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8486" y="3916310"/>
            <a:ext cx="4955027" cy="28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863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D1E0C1A-808B-4F01-8796-DDF23D1F6AA0}"/>
              </a:ext>
            </a:extLst>
          </p:cNvPr>
          <p:cNvSpPr>
            <a:spLocks noGrp="1"/>
          </p:cNvSpPr>
          <p:nvPr>
            <p:ph idx="1"/>
          </p:nvPr>
        </p:nvSpPr>
        <p:spPr>
          <a:xfrm>
            <a:off x="609601" y="1253331"/>
            <a:ext cx="10972800" cy="4351338"/>
          </a:xfrm>
        </p:spPr>
        <p:txBody>
          <a:bodyPr/>
          <a:lstStyle/>
          <a:p>
            <a:pPr algn="just"/>
            <a:r>
              <a:rPr lang="es-MX" b="1" dirty="0"/>
              <a:t>Web Corporativa: </a:t>
            </a:r>
            <a:r>
              <a:rPr lang="es-MX" dirty="0"/>
              <a:t>Suele ser el canal para transmitir información interna en una empresa. Por este motivo, suelen contar con pocas páginas y no importa tanto el posicionamiento, asimismo, su estructura web suele estar formada por secciones predefinidas: Home; servicios; quienes somos, contacto…</a:t>
            </a:r>
            <a:endParaRPr lang="es-CL" dirty="0"/>
          </a:p>
        </p:txBody>
      </p:sp>
      <p:sp>
        <p:nvSpPr>
          <p:cNvPr id="3" name="Título 2">
            <a:extLst>
              <a:ext uri="{FF2B5EF4-FFF2-40B4-BE49-F238E27FC236}">
                <a16:creationId xmlns:a16="http://schemas.microsoft.com/office/drawing/2014/main" id="{8620F669-D8E2-4F28-889A-204182D6450C}"/>
              </a:ext>
            </a:extLst>
          </p:cNvPr>
          <p:cNvSpPr>
            <a:spLocks noGrp="1"/>
          </p:cNvSpPr>
          <p:nvPr>
            <p:ph type="title"/>
          </p:nvPr>
        </p:nvSpPr>
        <p:spPr/>
        <p:txBody>
          <a:bodyPr/>
          <a:lstStyle/>
          <a:p>
            <a:r>
              <a:rPr lang="es-MX" dirty="0"/>
              <a:t>Estructura de un sitio web</a:t>
            </a:r>
            <a:endParaRPr lang="es-CL" dirty="0"/>
          </a:p>
        </p:txBody>
      </p:sp>
      <p:pic>
        <p:nvPicPr>
          <p:cNvPr id="1026" name="Picture 2" descr="ᐅ Tipos de Páginas Web que existen y su clasificación">
            <a:extLst>
              <a:ext uri="{FF2B5EF4-FFF2-40B4-BE49-F238E27FC236}">
                <a16:creationId xmlns:a16="http://schemas.microsoft.com/office/drawing/2014/main" id="{9A54FFE8-0585-4453-B2F3-224641CBB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370" y="2707490"/>
            <a:ext cx="6500914" cy="385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090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E718988D-6B4B-44DE-8B2F-4F548CB14D12}"/>
              </a:ext>
            </a:extLst>
          </p:cNvPr>
          <p:cNvSpPr>
            <a:spLocks noGrp="1"/>
          </p:cNvSpPr>
          <p:nvPr>
            <p:ph idx="1"/>
          </p:nvPr>
        </p:nvSpPr>
        <p:spPr>
          <a:xfrm>
            <a:off x="609601" y="1347694"/>
            <a:ext cx="10972800" cy="4351338"/>
          </a:xfrm>
        </p:spPr>
        <p:txBody>
          <a:bodyPr/>
          <a:lstStyle/>
          <a:p>
            <a:pPr algn="just"/>
            <a:r>
              <a:rPr lang="es-MX" b="1" dirty="0"/>
              <a:t>E-</a:t>
            </a:r>
            <a:r>
              <a:rPr lang="es-MX" b="1" dirty="0" err="1"/>
              <a:t>commerce</a:t>
            </a:r>
            <a:r>
              <a:rPr lang="es-MX" b="1" dirty="0"/>
              <a:t>: </a:t>
            </a:r>
            <a:r>
              <a:rPr lang="es-MX" dirty="0"/>
              <a:t>Formulada para promover las ventas se diseña de tal manera que pueda facilitar la búsqueda de productos o servicios. Se recomienda para su estructura que se utilice un estilo piramidal o de silo. En este caso, la página principal enlaza a la página de cada categoría de producto y de ahí, a las páginas de contenido.</a:t>
            </a:r>
            <a:endParaRPr lang="es-CL" dirty="0"/>
          </a:p>
        </p:txBody>
      </p:sp>
      <p:sp>
        <p:nvSpPr>
          <p:cNvPr id="3" name="Título 2">
            <a:extLst>
              <a:ext uri="{FF2B5EF4-FFF2-40B4-BE49-F238E27FC236}">
                <a16:creationId xmlns:a16="http://schemas.microsoft.com/office/drawing/2014/main" id="{D49B26E8-773B-4644-B3B1-703B68CC7716}"/>
              </a:ext>
            </a:extLst>
          </p:cNvPr>
          <p:cNvSpPr>
            <a:spLocks noGrp="1"/>
          </p:cNvSpPr>
          <p:nvPr>
            <p:ph type="title"/>
          </p:nvPr>
        </p:nvSpPr>
        <p:spPr/>
        <p:txBody>
          <a:bodyPr/>
          <a:lstStyle/>
          <a:p>
            <a:r>
              <a:rPr lang="es-MX" dirty="0"/>
              <a:t>ESTRUCTURA DE UN SITIO WEB</a:t>
            </a:r>
            <a:endParaRPr lang="es-CL" dirty="0"/>
          </a:p>
        </p:txBody>
      </p:sp>
      <p:pic>
        <p:nvPicPr>
          <p:cNvPr id="2050" name="Picture 2" descr="22 Sitios Web e-Commerce Ejemplos de un Buen Diseño">
            <a:extLst>
              <a:ext uri="{FF2B5EF4-FFF2-40B4-BE49-F238E27FC236}">
                <a16:creationId xmlns:a16="http://schemas.microsoft.com/office/drawing/2014/main" id="{CD850314-A388-4986-8255-9E8890D77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114" y="3126680"/>
            <a:ext cx="7519481" cy="351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939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1D1C0A25-0A7F-43EA-931D-83B3EA7B5A3A}"/>
              </a:ext>
            </a:extLst>
          </p:cNvPr>
          <p:cNvSpPr>
            <a:spLocks noGrp="1"/>
          </p:cNvSpPr>
          <p:nvPr>
            <p:ph idx="1"/>
          </p:nvPr>
        </p:nvSpPr>
        <p:spPr>
          <a:xfrm>
            <a:off x="609600" y="1347694"/>
            <a:ext cx="10972800" cy="4351338"/>
          </a:xfrm>
        </p:spPr>
        <p:txBody>
          <a:bodyPr/>
          <a:lstStyle/>
          <a:p>
            <a:pPr algn="just"/>
            <a:r>
              <a:rPr lang="es-MX" b="1" dirty="0"/>
              <a:t>Web de servicios: </a:t>
            </a:r>
            <a:r>
              <a:rPr lang="es-MX" dirty="0"/>
              <a:t>Al igual que ocurre en las tiendas online, este tipo de sitio web busca la conversión. Sin embargo, no tiene por qué implicar una venta directa de un servicio. La conversión puede ser la petición de una cita, contactar a través del formulario, descargar un contenido y por lo que respecta a la estructura, lo ideal es que siga también una estructura piramidal o de silo.</a:t>
            </a:r>
            <a:endParaRPr lang="es-CL" dirty="0"/>
          </a:p>
        </p:txBody>
      </p:sp>
      <p:sp>
        <p:nvSpPr>
          <p:cNvPr id="3" name="Título 2">
            <a:extLst>
              <a:ext uri="{FF2B5EF4-FFF2-40B4-BE49-F238E27FC236}">
                <a16:creationId xmlns:a16="http://schemas.microsoft.com/office/drawing/2014/main" id="{17F26918-98CC-455C-804F-C80064619E68}"/>
              </a:ext>
            </a:extLst>
          </p:cNvPr>
          <p:cNvSpPr>
            <a:spLocks noGrp="1"/>
          </p:cNvSpPr>
          <p:nvPr>
            <p:ph type="title"/>
          </p:nvPr>
        </p:nvSpPr>
        <p:spPr/>
        <p:txBody>
          <a:bodyPr/>
          <a:lstStyle/>
          <a:p>
            <a:r>
              <a:rPr lang="es-MX" dirty="0"/>
              <a:t>Estructura de un sitio web</a:t>
            </a:r>
            <a:endParaRPr lang="es-CL" dirty="0"/>
          </a:p>
        </p:txBody>
      </p:sp>
      <p:pic>
        <p:nvPicPr>
          <p:cNvPr id="3074" name="Picture 2" descr="🧿 Diseño de páginas web de servicios">
            <a:extLst>
              <a:ext uri="{FF2B5EF4-FFF2-40B4-BE49-F238E27FC236}">
                <a16:creationId xmlns:a16="http://schemas.microsoft.com/office/drawing/2014/main" id="{C5C95589-978D-490A-830C-90FE9614F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8573" y="3092473"/>
            <a:ext cx="4974854" cy="358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608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FBF66C9-0257-45D3-85AB-2F51A9880F4E}"/>
              </a:ext>
            </a:extLst>
          </p:cNvPr>
          <p:cNvSpPr>
            <a:spLocks noGrp="1"/>
          </p:cNvSpPr>
          <p:nvPr>
            <p:ph idx="1"/>
          </p:nvPr>
        </p:nvSpPr>
        <p:spPr>
          <a:xfrm>
            <a:off x="541506" y="1415787"/>
            <a:ext cx="10972800" cy="4351338"/>
          </a:xfrm>
        </p:spPr>
        <p:txBody>
          <a:bodyPr/>
          <a:lstStyle/>
          <a:p>
            <a:pPr algn="just"/>
            <a:r>
              <a:rPr lang="es-MX" dirty="0"/>
              <a:t>También definido como posicionamiento SEO (por sus siglas en inglés </a:t>
            </a:r>
            <a:r>
              <a:rPr lang="es-MX" dirty="0" err="1"/>
              <a:t>Search</a:t>
            </a:r>
            <a:r>
              <a:rPr lang="es-MX" dirty="0"/>
              <a:t> </a:t>
            </a:r>
            <a:r>
              <a:rPr lang="es-MX" dirty="0" err="1"/>
              <a:t>Engine</a:t>
            </a:r>
            <a:r>
              <a:rPr lang="es-MX" dirty="0"/>
              <a:t> </a:t>
            </a:r>
            <a:r>
              <a:rPr lang="es-MX" dirty="0" err="1"/>
              <a:t>Optimization</a:t>
            </a:r>
            <a:r>
              <a:rPr lang="es-MX" dirty="0"/>
              <a:t>) son un conjunto de técnicas que se aplican en una página web con el objetivo de mejorar su posición y su visibilidad en los motores de búsqueda de los principales navegadores.</a:t>
            </a:r>
          </a:p>
          <a:p>
            <a:pPr algn="just"/>
            <a:r>
              <a:rPr lang="es-MX" dirty="0"/>
              <a:t>Cuando un usuario realiza una búsqueda, los distintos sitios web que han indexado esa palabra clave aparecerán en una lista de resultados de Google. Estas páginas web que clasifica son los resultados de búsqueda orgánicos, y el posicionamiento de tu página web es, por lo tanto, clave para llegar a más clientes que estén interesados en los productos o servicios que ofreces.</a:t>
            </a:r>
          </a:p>
          <a:p>
            <a:pPr algn="just"/>
            <a:r>
              <a:rPr lang="es-MX" dirty="0"/>
              <a:t>En otras palabras, podemos definir el SEO como un proceso enfocado a situar una determinada página web en las primeras posiciones de las páginas de los resultados de búsqueda ante una consulta específica de un usuario. </a:t>
            </a:r>
            <a:endParaRPr lang="es-CL" dirty="0"/>
          </a:p>
        </p:txBody>
      </p:sp>
      <p:sp>
        <p:nvSpPr>
          <p:cNvPr id="3" name="Título 2">
            <a:extLst>
              <a:ext uri="{FF2B5EF4-FFF2-40B4-BE49-F238E27FC236}">
                <a16:creationId xmlns:a16="http://schemas.microsoft.com/office/drawing/2014/main" id="{04BD739A-0C35-42EB-9D7C-FE530D702F57}"/>
              </a:ext>
            </a:extLst>
          </p:cNvPr>
          <p:cNvSpPr>
            <a:spLocks noGrp="1"/>
          </p:cNvSpPr>
          <p:nvPr>
            <p:ph type="title"/>
          </p:nvPr>
        </p:nvSpPr>
        <p:spPr>
          <a:xfrm>
            <a:off x="609601" y="244663"/>
            <a:ext cx="9867900" cy="697036"/>
          </a:xfrm>
        </p:spPr>
        <p:txBody>
          <a:bodyPr>
            <a:normAutofit fontScale="90000"/>
          </a:bodyPr>
          <a:lstStyle/>
          <a:p>
            <a:r>
              <a:rPr lang="es-MX" dirty="0"/>
              <a:t>FUNDAMENTOS DE POSICIONAMIENTO WEB</a:t>
            </a:r>
            <a:endParaRPr lang="es-CL" dirty="0"/>
          </a:p>
        </p:txBody>
      </p:sp>
    </p:spTree>
    <p:extLst>
      <p:ext uri="{BB962C8B-B14F-4D97-AF65-F5344CB8AC3E}">
        <p14:creationId xmlns:p14="http://schemas.microsoft.com/office/powerpoint/2010/main" val="3875252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3391715-49BA-4163-A969-AAAFC124E3A8}"/>
              </a:ext>
            </a:extLst>
          </p:cNvPr>
          <p:cNvSpPr>
            <a:spLocks noGrp="1"/>
          </p:cNvSpPr>
          <p:nvPr>
            <p:ph idx="1"/>
          </p:nvPr>
        </p:nvSpPr>
        <p:spPr>
          <a:xfrm>
            <a:off x="609600" y="1444971"/>
            <a:ext cx="10972800" cy="4351338"/>
          </a:xfrm>
        </p:spPr>
        <p:txBody>
          <a:bodyPr/>
          <a:lstStyle/>
          <a:p>
            <a:pPr algn="just"/>
            <a:r>
              <a:rPr lang="es-MX" b="1" dirty="0"/>
              <a:t>Robots de búsqueda: </a:t>
            </a:r>
            <a:r>
              <a:rPr lang="es-MX" dirty="0"/>
              <a:t>Programa usado por los motores de búsqueda que rastrea la red y busca sitios web para indexarlos y facilitar su búsqueda por palabras clave. Los motores de búsqueda envían arañas para visitar un sitio y recolectar páginas web.</a:t>
            </a:r>
          </a:p>
          <a:p>
            <a:pPr marL="0" indent="0" algn="just">
              <a:buNone/>
            </a:pPr>
            <a:r>
              <a:rPr lang="es-MX" dirty="0"/>
              <a:t>	</a:t>
            </a:r>
            <a:endParaRPr lang="es-CL" dirty="0"/>
          </a:p>
        </p:txBody>
      </p:sp>
      <p:sp>
        <p:nvSpPr>
          <p:cNvPr id="3" name="Título 2">
            <a:extLst>
              <a:ext uri="{FF2B5EF4-FFF2-40B4-BE49-F238E27FC236}">
                <a16:creationId xmlns:a16="http://schemas.microsoft.com/office/drawing/2014/main" id="{99565639-837C-46E1-BBA4-52A166823029}"/>
              </a:ext>
            </a:extLst>
          </p:cNvPr>
          <p:cNvSpPr>
            <a:spLocks noGrp="1"/>
          </p:cNvSpPr>
          <p:nvPr>
            <p:ph type="title"/>
          </p:nvPr>
        </p:nvSpPr>
        <p:spPr/>
        <p:txBody>
          <a:bodyPr>
            <a:normAutofit fontScale="90000"/>
          </a:bodyPr>
          <a:lstStyle/>
          <a:p>
            <a:r>
              <a:rPr lang="es-MX" dirty="0"/>
              <a:t>Orden de resultados en buscadores</a:t>
            </a:r>
            <a:endParaRPr lang="es-CL" dirty="0"/>
          </a:p>
        </p:txBody>
      </p:sp>
      <p:pic>
        <p:nvPicPr>
          <p:cNvPr id="2050" name="Picture 2" descr="Conociendo la etiqueta META Robots PARTE II - El blog de las Páginas Webs">
            <a:extLst>
              <a:ext uri="{FF2B5EF4-FFF2-40B4-BE49-F238E27FC236}">
                <a16:creationId xmlns:a16="http://schemas.microsoft.com/office/drawing/2014/main" id="{41433A4F-5689-4943-9471-D4EEC8AB8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402" y="3082343"/>
            <a:ext cx="6590338" cy="316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201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B9DF8B38-CF17-4E49-AFAF-E2AC2B151D92}"/>
              </a:ext>
            </a:extLst>
          </p:cNvPr>
          <p:cNvPicPr>
            <a:picLocks noGrp="1" noChangeAspect="1"/>
          </p:cNvPicPr>
          <p:nvPr>
            <p:ph idx="1"/>
          </p:nvPr>
        </p:nvPicPr>
        <p:blipFill>
          <a:blip r:embed="rId2"/>
          <a:stretch>
            <a:fillRect/>
          </a:stretch>
        </p:blipFill>
        <p:spPr>
          <a:xfrm>
            <a:off x="359523" y="311285"/>
            <a:ext cx="9763340" cy="6049558"/>
          </a:xfrm>
        </p:spPr>
      </p:pic>
    </p:spTree>
    <p:extLst>
      <p:ext uri="{BB962C8B-B14F-4D97-AF65-F5344CB8AC3E}">
        <p14:creationId xmlns:p14="http://schemas.microsoft.com/office/powerpoint/2010/main" val="1561894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BD37248-560E-4D95-A3B9-C4EBF6E4BD33}"/>
              </a:ext>
            </a:extLst>
          </p:cNvPr>
          <p:cNvSpPr>
            <a:spLocks noGrp="1"/>
          </p:cNvSpPr>
          <p:nvPr>
            <p:ph idx="1"/>
          </p:nvPr>
        </p:nvSpPr>
        <p:spPr>
          <a:xfrm>
            <a:off x="609600" y="1396333"/>
            <a:ext cx="10972800" cy="4351338"/>
          </a:xfrm>
        </p:spPr>
        <p:txBody>
          <a:bodyPr/>
          <a:lstStyle/>
          <a:p>
            <a:pPr algn="just"/>
            <a:r>
              <a:rPr lang="es-MX" b="1" dirty="0" err="1"/>
              <a:t>Googlebot</a:t>
            </a:r>
            <a:r>
              <a:rPr lang="es-MX" dirty="0"/>
              <a:t> está diseñado para ejecutarse de manera simultánea en miles de equipos con el objetivo de mejorar el rendimiento y ajustarse al crecimiento de la Web. Además, para reducir el uso del ancho de banda, se ejecutan muchos rastreadores en equipos ubicados cerca de los sitios que podrían rastrear. Por lo tanto, es posible que en tus registros se muestren visitas de varios equipos en google.com y que todos tengan el usuario-agente </a:t>
            </a:r>
            <a:r>
              <a:rPr lang="es-MX" dirty="0" err="1"/>
              <a:t>Googlebot</a:t>
            </a:r>
            <a:r>
              <a:rPr lang="es-MX" dirty="0"/>
              <a:t>. Nuestro objetivo es rastrear todas las páginas posibles de tu sitio en cada visita sin superar el límite del ancho de banda de tu servidor. Si tu sitio no logra seguir el ritmo de las solicitudes de rastreo de Google</a:t>
            </a:r>
            <a:endParaRPr lang="es-CL" dirty="0"/>
          </a:p>
        </p:txBody>
      </p:sp>
      <p:sp>
        <p:nvSpPr>
          <p:cNvPr id="3" name="Título 2">
            <a:extLst>
              <a:ext uri="{FF2B5EF4-FFF2-40B4-BE49-F238E27FC236}">
                <a16:creationId xmlns:a16="http://schemas.microsoft.com/office/drawing/2014/main" id="{2FDA9978-0FD9-4C9E-9F9A-175C60FE3C10}"/>
              </a:ext>
            </a:extLst>
          </p:cNvPr>
          <p:cNvSpPr>
            <a:spLocks noGrp="1"/>
          </p:cNvSpPr>
          <p:nvPr>
            <p:ph type="title"/>
          </p:nvPr>
        </p:nvSpPr>
        <p:spPr/>
        <p:txBody>
          <a:bodyPr>
            <a:normAutofit fontScale="90000"/>
          </a:bodyPr>
          <a:lstStyle/>
          <a:p>
            <a:r>
              <a:rPr lang="es-MX" dirty="0"/>
              <a:t>Orden de resultados en buscadores</a:t>
            </a:r>
            <a:endParaRPr lang="es-CL" dirty="0"/>
          </a:p>
        </p:txBody>
      </p:sp>
      <p:pic>
        <p:nvPicPr>
          <p:cNvPr id="1026" name="Picture 2" descr="Qué es Googlebot, Bingbot y los robots en general? | Blog | ADBOT">
            <a:extLst>
              <a:ext uri="{FF2B5EF4-FFF2-40B4-BE49-F238E27FC236}">
                <a16:creationId xmlns:a16="http://schemas.microsoft.com/office/drawing/2014/main" id="{57311A84-1FBD-47BC-8F40-B829D96A7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7643" y="4648509"/>
            <a:ext cx="3654357" cy="219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32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9D02E7F-90C2-4857-A50B-336DB24466E7}"/>
              </a:ext>
            </a:extLst>
          </p:cNvPr>
          <p:cNvSpPr>
            <a:spLocks noGrp="1"/>
          </p:cNvSpPr>
          <p:nvPr>
            <p:ph type="title"/>
          </p:nvPr>
        </p:nvSpPr>
        <p:spPr/>
        <p:txBody>
          <a:bodyPr/>
          <a:lstStyle/>
          <a:p>
            <a:r>
              <a:rPr lang="es-MX" dirty="0"/>
              <a:t>Importancia Etiqueta h1</a:t>
            </a:r>
            <a:endParaRPr lang="es-CL" dirty="0"/>
          </a:p>
        </p:txBody>
      </p:sp>
      <p:pic>
        <p:nvPicPr>
          <p:cNvPr id="3074" name="Picture 2" descr="H1, ¿qué son y cómo afectan el posicionamiento de tu sitio web?">
            <a:extLst>
              <a:ext uri="{FF2B5EF4-FFF2-40B4-BE49-F238E27FC236}">
                <a16:creationId xmlns:a16="http://schemas.microsoft.com/office/drawing/2014/main" id="{30EC0902-CBD7-48DE-A43B-187B573791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06" t="15497" r="26776" b="16811"/>
          <a:stretch/>
        </p:blipFill>
        <p:spPr bwMode="auto">
          <a:xfrm>
            <a:off x="6347297" y="4333561"/>
            <a:ext cx="3333653" cy="25244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Qué las etiquetas H1, H2 y H3?">
            <a:extLst>
              <a:ext uri="{FF2B5EF4-FFF2-40B4-BE49-F238E27FC236}">
                <a16:creationId xmlns:a16="http://schemas.microsoft.com/office/drawing/2014/main" id="{0AD4F4C0-A944-4AAD-9E45-EA3A6B5A82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81073" y="3534842"/>
            <a:ext cx="3514927" cy="2196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CuadroTexto 4">
            <a:extLst>
              <a:ext uri="{FF2B5EF4-FFF2-40B4-BE49-F238E27FC236}">
                <a16:creationId xmlns:a16="http://schemas.microsoft.com/office/drawing/2014/main" id="{38942AD6-EF5B-4166-AE4F-5EEA60050EE8}"/>
              </a:ext>
            </a:extLst>
          </p:cNvPr>
          <p:cNvSpPr txBox="1"/>
          <p:nvPr/>
        </p:nvSpPr>
        <p:spPr>
          <a:xfrm>
            <a:off x="933855" y="1507787"/>
            <a:ext cx="10535056" cy="2308324"/>
          </a:xfrm>
          <a:prstGeom prst="rect">
            <a:avLst/>
          </a:prstGeom>
          <a:noFill/>
        </p:spPr>
        <p:txBody>
          <a:bodyPr wrap="square" rtlCol="0">
            <a:spAutoFit/>
          </a:bodyPr>
          <a:lstStyle/>
          <a:p>
            <a:pPr marL="342900" indent="-342900">
              <a:buFont typeface="Arial" panose="020B0604020202020204" pitchFamily="34" charset="0"/>
              <a:buChar char="•"/>
            </a:pPr>
            <a:r>
              <a:rPr lang="es-MX" sz="2400" dirty="0">
                <a:latin typeface="Arial" panose="020B0604020202020204" pitchFamily="34" charset="0"/>
                <a:cs typeface="Arial" panose="020B0604020202020204" pitchFamily="34" charset="0"/>
              </a:rPr>
              <a:t>El H1 es el encabezado que corresponde al título del contenido de un sitio web. Por lo tanto, del mismo modo que en un libro de texto, sólo hay una etiqueta H1 en un determinado artículo. El H1 debe ser corto, y las palabras claves tienen que ir al principio. Es importante tener en cuenta que Google da mayor importancia a las primeras palabras que a las últimas.</a:t>
            </a:r>
            <a:endParaRPr lang="es-CL"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2479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F567E6-D591-434F-80D7-7ACF1EADB304}"/>
              </a:ext>
            </a:extLst>
          </p:cNvPr>
          <p:cNvPicPr>
            <a:picLocks noChangeAspect="1"/>
          </p:cNvPicPr>
          <p:nvPr/>
        </p:nvPicPr>
        <p:blipFill rotWithShape="1">
          <a:blip r:embed="rId2"/>
          <a:srcRect t="5477"/>
          <a:stretch/>
        </p:blipFill>
        <p:spPr>
          <a:xfrm>
            <a:off x="138011" y="340467"/>
            <a:ext cx="10189348" cy="5807413"/>
          </a:xfrm>
          <a:prstGeom prst="rect">
            <a:avLst/>
          </a:prstGeom>
        </p:spPr>
      </p:pic>
    </p:spTree>
    <p:extLst>
      <p:ext uri="{BB962C8B-B14F-4D97-AF65-F5344CB8AC3E}">
        <p14:creationId xmlns:p14="http://schemas.microsoft.com/office/powerpoint/2010/main" val="1701376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299A78C-DACB-468A-B288-3E7505D1248D}"/>
              </a:ext>
            </a:extLst>
          </p:cNvPr>
          <p:cNvPicPr>
            <a:picLocks noChangeAspect="1"/>
          </p:cNvPicPr>
          <p:nvPr/>
        </p:nvPicPr>
        <p:blipFill>
          <a:blip r:embed="rId2"/>
          <a:stretch>
            <a:fillRect/>
          </a:stretch>
        </p:blipFill>
        <p:spPr>
          <a:xfrm>
            <a:off x="1104190" y="1640935"/>
            <a:ext cx="10580168" cy="4283210"/>
          </a:xfrm>
          <a:prstGeom prst="rect">
            <a:avLst/>
          </a:prstGeom>
        </p:spPr>
      </p:pic>
    </p:spTree>
    <p:extLst>
      <p:ext uri="{BB962C8B-B14F-4D97-AF65-F5344CB8AC3E}">
        <p14:creationId xmlns:p14="http://schemas.microsoft.com/office/powerpoint/2010/main" val="3324829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08FB6A1-2231-4711-9890-7F86007A75F3}"/>
              </a:ext>
            </a:extLst>
          </p:cNvPr>
          <p:cNvSpPr>
            <a:spLocks noGrp="1"/>
          </p:cNvSpPr>
          <p:nvPr>
            <p:ph idx="1"/>
          </p:nvPr>
        </p:nvSpPr>
        <p:spPr>
          <a:xfrm>
            <a:off x="609600" y="1600613"/>
            <a:ext cx="10972800" cy="4351338"/>
          </a:xfrm>
        </p:spPr>
        <p:txBody>
          <a:bodyPr/>
          <a:lstStyle/>
          <a:p>
            <a:r>
              <a:rPr lang="es-MX" b="1" dirty="0"/>
              <a:t>¿Qué es el Internet?</a:t>
            </a:r>
          </a:p>
          <a:p>
            <a:pPr marL="0" indent="0" algn="just">
              <a:buNone/>
            </a:pPr>
            <a:r>
              <a:rPr lang="es-MX" sz="2000" dirty="0"/>
              <a:t>Es un conjunto de descentralizado de redes de comunicación interconectadas que utilizan familias de protocolos como TCP/IP, garantizando que las redes físicas heterogéneas que la componen funcionen como una red lógica, de alcance mundial.</a:t>
            </a:r>
          </a:p>
          <a:p>
            <a:pPr marL="0" indent="0" algn="just">
              <a:buNone/>
            </a:pPr>
            <a:r>
              <a:rPr lang="es-MX" sz="2000" dirty="0"/>
              <a:t>También se puede definir como un conjunto de ordenadores interconectados globalmente</a:t>
            </a:r>
          </a:p>
        </p:txBody>
      </p:sp>
      <p:sp>
        <p:nvSpPr>
          <p:cNvPr id="3" name="Título 2">
            <a:extLst>
              <a:ext uri="{FF2B5EF4-FFF2-40B4-BE49-F238E27FC236}">
                <a16:creationId xmlns:a16="http://schemas.microsoft.com/office/drawing/2014/main" id="{BB4618D4-C37C-45F2-BF36-860648B54738}"/>
              </a:ext>
            </a:extLst>
          </p:cNvPr>
          <p:cNvSpPr>
            <a:spLocks noGrp="1"/>
          </p:cNvSpPr>
          <p:nvPr>
            <p:ph type="title"/>
          </p:nvPr>
        </p:nvSpPr>
        <p:spPr/>
        <p:txBody>
          <a:bodyPr>
            <a:normAutofit fontScale="90000"/>
          </a:bodyPr>
          <a:lstStyle/>
          <a:p>
            <a:r>
              <a:rPr lang="es-MX" dirty="0"/>
              <a:t>Introducción a aplicaciones para internet</a:t>
            </a:r>
            <a:endParaRPr lang="es-CL" dirty="0"/>
          </a:p>
        </p:txBody>
      </p:sp>
      <p:pic>
        <p:nvPicPr>
          <p:cNvPr id="1030" name="Picture 6" descr="Estos son los países con el Internet más rápido del mundo en 2018 -  Tikitakas">
            <a:extLst>
              <a:ext uri="{FF2B5EF4-FFF2-40B4-BE49-F238E27FC236}">
                <a16:creationId xmlns:a16="http://schemas.microsoft.com/office/drawing/2014/main" id="{6B0308BF-A20C-4C24-9E80-67FC66693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07" y="3685936"/>
            <a:ext cx="4757250" cy="26759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La Internet Universal se retrasa por las desigualdades en el planeta -  MuyComputer">
            <a:extLst>
              <a:ext uri="{FF2B5EF4-FFF2-40B4-BE49-F238E27FC236}">
                <a16:creationId xmlns:a16="http://schemas.microsoft.com/office/drawing/2014/main" id="{DD40DB9C-77F0-494D-863A-DD0B11D2A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813" y="3805465"/>
            <a:ext cx="5965766" cy="2556424"/>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8652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98661E8-DCAC-49B5-A477-1F4DFC169D15}"/>
              </a:ext>
            </a:extLst>
          </p:cNvPr>
          <p:cNvSpPr>
            <a:spLocks noGrp="1"/>
          </p:cNvSpPr>
          <p:nvPr>
            <p:ph idx="1"/>
          </p:nvPr>
        </p:nvSpPr>
        <p:spPr>
          <a:xfrm>
            <a:off x="609600" y="844423"/>
            <a:ext cx="10972800" cy="4351338"/>
          </a:xfrm>
        </p:spPr>
        <p:txBody>
          <a:bodyPr/>
          <a:lstStyle/>
          <a:p>
            <a:r>
              <a:rPr lang="es-MX" b="1" dirty="0"/>
              <a:t>Antes del internet</a:t>
            </a:r>
          </a:p>
          <a:p>
            <a:pPr marL="0" indent="0" algn="just">
              <a:buNone/>
            </a:pPr>
            <a:r>
              <a:rPr lang="es-MX" sz="2000" dirty="0"/>
              <a:t>La única forma de comunicación digital era por medio del telégrafo(1840), el cual emitía señales eléctricas que viajaban por cables conectados entre un origen y destino.</a:t>
            </a:r>
          </a:p>
          <a:p>
            <a:pPr algn="just"/>
            <a:r>
              <a:rPr lang="es-MX" b="1" dirty="0"/>
              <a:t>ARPA</a:t>
            </a:r>
          </a:p>
          <a:p>
            <a:pPr marL="0" indent="0" algn="just">
              <a:buNone/>
            </a:pPr>
            <a:r>
              <a:rPr lang="es-MX" sz="2000" dirty="0"/>
              <a:t>En 1958 se fundo “</a:t>
            </a:r>
            <a:r>
              <a:rPr lang="es-MX" sz="2000" dirty="0" err="1"/>
              <a:t>Advanced</a:t>
            </a:r>
            <a:r>
              <a:rPr lang="es-MX" sz="2000" dirty="0"/>
              <a:t> </a:t>
            </a:r>
            <a:r>
              <a:rPr lang="es-MX" sz="2000" dirty="0" err="1"/>
              <a:t>Researchs</a:t>
            </a:r>
            <a:r>
              <a:rPr lang="es-MX" sz="2000" dirty="0"/>
              <a:t> </a:t>
            </a:r>
            <a:r>
              <a:rPr lang="es-MX" sz="2000" dirty="0" err="1"/>
              <a:t>Proyects</a:t>
            </a:r>
            <a:r>
              <a:rPr lang="es-MX" sz="2000" dirty="0"/>
              <a:t> Agency” (ARPA) en EEUU por el ministerio de defensa.</a:t>
            </a:r>
          </a:p>
          <a:p>
            <a:pPr marL="0" indent="0" algn="just">
              <a:buNone/>
            </a:pPr>
            <a:r>
              <a:rPr lang="es-MX" sz="2000" dirty="0"/>
              <a:t>El cual su misión era crear comunicaciones directas entre ordenadores para poder comunicar las diferentes bases de investigación.</a:t>
            </a:r>
          </a:p>
          <a:p>
            <a:pPr marL="0" indent="0" algn="just">
              <a:buNone/>
            </a:pPr>
            <a:r>
              <a:rPr lang="es-MX" sz="2000" dirty="0"/>
              <a:t>Posteriormente en el año 1967 ya se había realizados las suficientes investigaciones para que ARPA publicara la red de ordenadores, la cual se denomino ARPANET.</a:t>
            </a:r>
          </a:p>
        </p:txBody>
      </p:sp>
      <p:sp>
        <p:nvSpPr>
          <p:cNvPr id="3" name="Título 2">
            <a:extLst>
              <a:ext uri="{FF2B5EF4-FFF2-40B4-BE49-F238E27FC236}">
                <a16:creationId xmlns:a16="http://schemas.microsoft.com/office/drawing/2014/main" id="{2077898A-6F93-40AF-92DC-48FA4843B674}"/>
              </a:ext>
            </a:extLst>
          </p:cNvPr>
          <p:cNvSpPr>
            <a:spLocks noGrp="1"/>
          </p:cNvSpPr>
          <p:nvPr>
            <p:ph type="title"/>
          </p:nvPr>
        </p:nvSpPr>
        <p:spPr>
          <a:xfrm>
            <a:off x="609600" y="147387"/>
            <a:ext cx="9867900" cy="697036"/>
          </a:xfrm>
        </p:spPr>
        <p:txBody>
          <a:bodyPr/>
          <a:lstStyle/>
          <a:p>
            <a:r>
              <a:rPr lang="es-MX" dirty="0"/>
              <a:t>Historia del internet</a:t>
            </a:r>
            <a:endParaRPr lang="es-CL" dirty="0"/>
          </a:p>
        </p:txBody>
      </p:sp>
      <p:pic>
        <p:nvPicPr>
          <p:cNvPr id="2050" name="Picture 2" descr="Arpanet y un mensaje que cambió para siempre la comunicación | Digital  Trends Español">
            <a:extLst>
              <a:ext uri="{FF2B5EF4-FFF2-40B4-BE49-F238E27FC236}">
                <a16:creationId xmlns:a16="http://schemas.microsoft.com/office/drawing/2014/main" id="{B7AA6773-3D2A-4EB6-8434-426238B22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4344707"/>
            <a:ext cx="3680298" cy="23659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021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8EF5910-51DE-4D7E-BF5F-B73D7D84DEDF}"/>
              </a:ext>
            </a:extLst>
          </p:cNvPr>
          <p:cNvPicPr>
            <a:picLocks noChangeAspect="1"/>
          </p:cNvPicPr>
          <p:nvPr/>
        </p:nvPicPr>
        <p:blipFill>
          <a:blip r:embed="rId2"/>
          <a:stretch>
            <a:fillRect/>
          </a:stretch>
        </p:blipFill>
        <p:spPr>
          <a:xfrm>
            <a:off x="291830" y="568967"/>
            <a:ext cx="10023948" cy="5934075"/>
          </a:xfrm>
          <a:prstGeom prst="rect">
            <a:avLst/>
          </a:prstGeom>
        </p:spPr>
      </p:pic>
    </p:spTree>
    <p:extLst>
      <p:ext uri="{BB962C8B-B14F-4D97-AF65-F5344CB8AC3E}">
        <p14:creationId xmlns:p14="http://schemas.microsoft.com/office/powerpoint/2010/main" val="7443650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64F777E466614681763E288839A171" ma:contentTypeVersion="2" ma:contentTypeDescription="Create a new document." ma:contentTypeScope="" ma:versionID="131be3d8d14c0a0e4b97472fd50ddde3">
  <xsd:schema xmlns:xsd="http://www.w3.org/2001/XMLSchema" xmlns:xs="http://www.w3.org/2001/XMLSchema" xmlns:p="http://schemas.microsoft.com/office/2006/metadata/properties" xmlns:ns2="bfaf46b8-bc1f-4858-b368-69f511f2a706" targetNamespace="http://schemas.microsoft.com/office/2006/metadata/properties" ma:root="true" ma:fieldsID="d51aa889de7ea4480c20ae1a9ad14ad7" ns2:_="">
    <xsd:import namespace="bfaf46b8-bc1f-4858-b368-69f511f2a70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af46b8-bc1f-4858-b368-69f511f2a7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983E0E-F3B6-482C-ABDB-67D2AF9F627C}">
  <ds:schemaRefs>
    <ds:schemaRef ds:uri="bfaf46b8-bc1f-4858-b368-69f511f2a70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9B3D07E-AA56-4121-A5AF-8A2BC4DEB66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2201</TotalTime>
  <Words>2377</Words>
  <Application>Microsoft Office PowerPoint</Application>
  <PresentationFormat>Panorámica</PresentationFormat>
  <Paragraphs>157</Paragraphs>
  <Slides>42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42</vt:i4>
      </vt:variant>
    </vt:vector>
  </HeadingPairs>
  <TitlesOfParts>
    <vt:vector size="47" baseType="lpstr">
      <vt:lpstr>Arial</vt:lpstr>
      <vt:lpstr>Calibri</vt:lpstr>
      <vt:lpstr>Montserrat</vt:lpstr>
      <vt:lpstr>Wingdings</vt:lpstr>
      <vt:lpstr>Tema de Office</vt:lpstr>
      <vt:lpstr>TALLER DE APLIcACIONES PARA INTERNET</vt:lpstr>
      <vt:lpstr>DESCRIPTOR DE ASIGNATURA</vt:lpstr>
      <vt:lpstr>Presentación de PowerPoint</vt:lpstr>
      <vt:lpstr>Presentación de PowerPoint</vt:lpstr>
      <vt:lpstr>Presentación de PowerPoint</vt:lpstr>
      <vt:lpstr>Presentación de PowerPoint</vt:lpstr>
      <vt:lpstr>Introducción a aplicaciones para internet</vt:lpstr>
      <vt:lpstr>Historia del internet</vt:lpstr>
      <vt:lpstr>Presentación de PowerPoint</vt:lpstr>
      <vt:lpstr>Presentación de PowerPoint</vt:lpstr>
      <vt:lpstr>PROTOCOLOS DE INTERNET Y SUS USOS</vt:lpstr>
      <vt:lpstr>PROTOCOLOS DE COMUNICACIÓN DE RED</vt:lpstr>
      <vt:lpstr>PROTOCOLOS DE SEGURIDAD DE RED</vt:lpstr>
      <vt:lpstr>PROTOCOLOS DE GESTION DE RED</vt:lpstr>
      <vt:lpstr>Modelo osi</vt:lpstr>
      <vt:lpstr>CAPA FISICA</vt:lpstr>
      <vt:lpstr>Capa de enlace de datos</vt:lpstr>
      <vt:lpstr>Capa de red</vt:lpstr>
      <vt:lpstr>Capa de transporte</vt:lpstr>
      <vt:lpstr>CAPA DE SESION</vt:lpstr>
      <vt:lpstr>CAPA DE PRESENTACION</vt:lpstr>
      <vt:lpstr>CAPA DE APLICACION</vt:lpstr>
      <vt:lpstr>nic</vt:lpstr>
      <vt:lpstr>Seguridad de internet</vt:lpstr>
      <vt:lpstr>SERVIDOR WEB</vt:lpstr>
      <vt:lpstr>HOSTING</vt:lpstr>
      <vt:lpstr>APLICACIONES PARA TRABAJAR CON FTP</vt:lpstr>
      <vt:lpstr>DNS</vt:lpstr>
      <vt:lpstr>PAGINA WEB VS SITIO WEB</vt:lpstr>
      <vt:lpstr>Presentación de PowerPoint</vt:lpstr>
      <vt:lpstr>Estructura de una pagina web</vt:lpstr>
      <vt:lpstr>Estructura de un sitio web</vt:lpstr>
      <vt:lpstr>ESTRUCTURA DE UN SITIO WEB</vt:lpstr>
      <vt:lpstr>Estructura de un sitio web</vt:lpstr>
      <vt:lpstr>Estructura de un sitio web</vt:lpstr>
      <vt:lpstr>ESTRUCTURA DE UN SITIO WEB</vt:lpstr>
      <vt:lpstr>Estructura de un sitio web</vt:lpstr>
      <vt:lpstr>FUNDAMENTOS DE POSICIONAMIENTO WEB</vt:lpstr>
      <vt:lpstr>Orden de resultados en buscadores</vt:lpstr>
      <vt:lpstr>Orden de resultados en buscadores</vt:lpstr>
      <vt:lpstr>Importancia Etiqueta h1</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dc:title>
  <dc:creator>Christian Vargas Farias</dc:creator>
  <cp:lastModifiedBy>Helmuth Kurt Aubel Caro</cp:lastModifiedBy>
  <cp:revision>116</cp:revision>
  <dcterms:created xsi:type="dcterms:W3CDTF">2020-02-10T20:31:49Z</dcterms:created>
  <dcterms:modified xsi:type="dcterms:W3CDTF">2022-03-22T01:19:54Z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0x0101009C64F777E466614681763E288839A171</vt:lpwstr>
  </property>
</Properties>
</file>